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4" r:id="rId6"/>
    <p:sldId id="1164" r:id="rId7"/>
    <p:sldId id="346" r:id="rId8"/>
    <p:sldId id="1165" r:id="rId9"/>
    <p:sldId id="1166" r:id="rId10"/>
    <p:sldId id="1167" r:id="rId11"/>
    <p:sldId id="1168" r:id="rId12"/>
    <p:sldId id="1169" r:id="rId13"/>
  </p:sldIdLst>
  <p:sldSz cx="10464800" cy="78486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Aebi" initials="AA" lastIdx="6" clrIdx="0"/>
  <p:cmAuthor id="1" name="Pache Suzana" initials="PS" lastIdx="2" clrIdx="1">
    <p:extLst>
      <p:ext uri="{19B8F6BF-5375-455C-9EA6-DF929625EA0E}">
        <p15:presenceInfo xmlns:p15="http://schemas.microsoft.com/office/powerpoint/2012/main" userId="Pache Su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1A2"/>
    <a:srgbClr val="439ED1"/>
    <a:srgbClr val="D72156"/>
    <a:srgbClr val="F5BAFA"/>
    <a:srgbClr val="F68B7E"/>
    <a:srgbClr val="F26A5A"/>
    <a:srgbClr val="FDE4B9"/>
    <a:srgbClr val="A6ED8D"/>
    <a:srgbClr val="80E45A"/>
    <a:srgbClr val="C8F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DE8FD-6985-FC4D-9530-EF090B652B95}" v="1" dt="2021-11-03T16:28:51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0" autoAdjust="0"/>
    <p:restoredTop sz="94925" autoAdjust="0"/>
  </p:normalViewPr>
  <p:slideViewPr>
    <p:cSldViewPr>
      <p:cViewPr varScale="1">
        <p:scale>
          <a:sx n="95" d="100"/>
          <a:sy n="95" d="100"/>
        </p:scale>
        <p:origin x="1338" y="78"/>
      </p:cViewPr>
      <p:guideLst>
        <p:guide orient="horz" pos="2472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FEC2736-8B77-4BEE-A772-161CDDBCAAD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71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229196-C9FC-4802-961C-4C00704C55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6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0B7FB-FB30-4DBA-B871-427F0943A89C}" type="slidenum">
              <a:rPr lang="de-CH"/>
              <a:pPr/>
              <a:t>1</a:t>
            </a:fld>
            <a:endParaRPr lang="de-CH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63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B5662-16DB-8D49-BD7C-2242A3FB75E3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24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885" y="1692052"/>
            <a:ext cx="8895080" cy="157003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88" y="3420251"/>
            <a:ext cx="8023013" cy="18303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B0731C-8A6E-8745-A4C6-1C2032F95197}"/>
              </a:ext>
            </a:extLst>
          </p:cNvPr>
          <p:cNvGrpSpPr/>
          <p:nvPr userDrawn="1"/>
        </p:nvGrpSpPr>
        <p:grpSpPr>
          <a:xfrm>
            <a:off x="0" y="7668716"/>
            <a:ext cx="10473878" cy="251892"/>
            <a:chOff x="0" y="7740724"/>
            <a:chExt cx="9151932" cy="25189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2E9D2F5-8866-1043-AF80-17806120F5DF}"/>
                </a:ext>
              </a:extLst>
            </p:cNvPr>
            <p:cNvSpPr/>
            <p:nvPr userDrawn="1"/>
          </p:nvSpPr>
          <p:spPr>
            <a:xfrm>
              <a:off x="0" y="7740724"/>
              <a:ext cx="3059832" cy="251892"/>
            </a:xfrm>
            <a:prstGeom prst="rect">
              <a:avLst/>
            </a:prstGeom>
            <a:solidFill>
              <a:srgbClr val="064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005CCBD-5798-6941-8840-46C11A4A061E}"/>
                </a:ext>
              </a:extLst>
            </p:cNvPr>
            <p:cNvSpPr/>
            <p:nvPr userDrawn="1"/>
          </p:nvSpPr>
          <p:spPr>
            <a:xfrm>
              <a:off x="3053166" y="7740724"/>
              <a:ext cx="3045600" cy="251892"/>
            </a:xfrm>
            <a:prstGeom prst="rect">
              <a:avLst/>
            </a:prstGeom>
            <a:solidFill>
              <a:srgbClr val="D72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EA6841D-168A-B84A-9279-785B5E351086}"/>
                </a:ext>
              </a:extLst>
            </p:cNvPr>
            <p:cNvSpPr/>
            <p:nvPr userDrawn="1"/>
          </p:nvSpPr>
          <p:spPr>
            <a:xfrm>
              <a:off x="6084168" y="7740724"/>
              <a:ext cx="3067764" cy="251892"/>
            </a:xfrm>
            <a:prstGeom prst="rect">
              <a:avLst/>
            </a:prstGeom>
            <a:solidFill>
              <a:srgbClr val="42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DBEDDDD-47C5-7B44-95F3-775C6006D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26957"/>
            <a:ext cx="4608512" cy="709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1pPr>
            <a:lvl2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2pPr>
            <a:lvl3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3pPr>
            <a:lvl4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4pPr>
            <a:lvl5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5pPr>
          </a:lstStyle>
          <a:p>
            <a:pPr lvl="0"/>
            <a:r>
              <a:rPr lang="de-DE" dirty="0"/>
              <a:t>Textmasterformate durch Klicken </a:t>
            </a:r>
            <a:r>
              <a:rPr lang="de-DE" dirty="0" err="1"/>
              <a:t>bearbeitenfslkdjf</a:t>
            </a:r>
            <a:r>
              <a:rPr lang="de-DE" dirty="0"/>
              <a:t> </a:t>
            </a:r>
            <a:r>
              <a:rPr lang="de-DE" dirty="0" err="1"/>
              <a:t>söldkfj</a:t>
            </a:r>
            <a:r>
              <a:rPr lang="de-DE" dirty="0"/>
              <a:t> </a:t>
            </a:r>
            <a:r>
              <a:rPr lang="de-DE" dirty="0" err="1"/>
              <a:t>söldkjfsöldjflösdkjf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2DA8A-7B9E-F749-ACD3-53B0592EAA8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8589" y="179884"/>
            <a:ext cx="7870177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Test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8600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17945B-704E-2541-B21D-D4BD7581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241" y="1757370"/>
            <a:ext cx="4623771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1" y="2489200"/>
            <a:ext cx="4623771" cy="4521200"/>
          </a:xfrm>
        </p:spPr>
        <p:txBody>
          <a:bodyPr/>
          <a:lstStyle>
            <a:lvl1pPr>
              <a:buClr>
                <a:srgbClr val="0641A2"/>
              </a:buClr>
              <a:defRPr sz="2500"/>
            </a:lvl1pPr>
            <a:lvl2pPr>
              <a:buClr>
                <a:srgbClr val="0641A2"/>
              </a:buClr>
              <a:defRPr sz="2000"/>
            </a:lvl2pPr>
            <a:lvl3pPr>
              <a:buClr>
                <a:srgbClr val="0641A2"/>
              </a:buClr>
              <a:defRPr sz="1800"/>
            </a:lvl3pPr>
            <a:lvl4pPr>
              <a:buClr>
                <a:srgbClr val="0641A2"/>
              </a:buClr>
              <a:defRPr sz="1600"/>
            </a:lvl4pPr>
            <a:lvl5pPr>
              <a:buClr>
                <a:srgbClr val="0641A2"/>
              </a:buClr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5977" y="1757370"/>
            <a:ext cx="4625587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315977" y="2489200"/>
            <a:ext cx="4625587" cy="4521200"/>
          </a:xfrm>
        </p:spPr>
        <p:txBody>
          <a:bodyPr/>
          <a:lstStyle>
            <a:lvl1pPr marL="305203" marR="0" indent="-292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664909" marR="0" indent="-319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971931" marR="0" indent="-2670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278952" marR="0" indent="-3070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638657" marR="0" indent="-307022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F1DA0E-60AD-0542-A78A-88D1A73E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84" y="349250"/>
            <a:ext cx="9156700" cy="13906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8600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41DA-32EF-45EE-93B2-F3856D1145D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033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93B14EB-54EF-524D-BA7F-4B33EB428A55}"/>
              </a:ext>
            </a:extLst>
          </p:cNvPr>
          <p:cNvSpPr/>
          <p:nvPr userDrawn="1"/>
        </p:nvSpPr>
        <p:spPr>
          <a:xfrm>
            <a:off x="0" y="1"/>
            <a:ext cx="8611175" cy="1187995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641A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00" y="1679764"/>
            <a:ext cx="930394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AA5C10-10EE-C94B-996B-5DBAF29E580B}"/>
              </a:ext>
            </a:extLst>
          </p:cNvPr>
          <p:cNvSpPr/>
          <p:nvPr userDrawn="1"/>
        </p:nvSpPr>
        <p:spPr>
          <a:xfrm>
            <a:off x="0" y="7668716"/>
            <a:ext cx="3501808" cy="251892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953912-9A88-814C-A99F-612658020BD7}"/>
              </a:ext>
            </a:extLst>
          </p:cNvPr>
          <p:cNvSpPr/>
          <p:nvPr userDrawn="1"/>
        </p:nvSpPr>
        <p:spPr>
          <a:xfrm>
            <a:off x="3494179" y="7668716"/>
            <a:ext cx="3485520" cy="251892"/>
          </a:xfrm>
          <a:prstGeom prst="rect">
            <a:avLst/>
          </a:prstGeom>
          <a:solidFill>
            <a:srgbClr val="D72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A3C337-70E2-0545-B8C6-D3A361CDBF50}"/>
              </a:ext>
            </a:extLst>
          </p:cNvPr>
          <p:cNvSpPr/>
          <p:nvPr userDrawn="1"/>
        </p:nvSpPr>
        <p:spPr>
          <a:xfrm>
            <a:off x="6962996" y="7668716"/>
            <a:ext cx="3510885" cy="251892"/>
          </a:xfrm>
          <a:prstGeom prst="rect">
            <a:avLst/>
          </a:prstGeom>
          <a:solidFill>
            <a:srgbClr val="42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3B37404-6637-F640-8FFE-10868D6FFAB6}"/>
              </a:ext>
            </a:extLst>
          </p:cNvPr>
          <p:cNvSpPr txBox="1">
            <a:spLocks/>
          </p:cNvSpPr>
          <p:nvPr userDrawn="1"/>
        </p:nvSpPr>
        <p:spPr>
          <a:xfrm>
            <a:off x="630716" y="7617715"/>
            <a:ext cx="956886" cy="365125"/>
          </a:xfrm>
          <a:prstGeom prst="rect">
            <a:avLst/>
          </a:prstGeom>
        </p:spPr>
        <p:txBody>
          <a:bodyPr vert="horz" lIns="104648" tIns="52324" rIns="104648" bIns="52324" rtlCol="0" anchor="ctr"/>
          <a:lstStyle>
            <a:defPPr>
              <a:defRPr lang="de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2442D0D-C005-624C-9424-C3C0683CA9BA}" type="slidenum">
              <a:rPr lang="de-DE" sz="1259" b="1" smtClean="0">
                <a:solidFill>
                  <a:schemeClr val="bg1"/>
                </a:solidFill>
                <a:latin typeface="Martel Sans" pitchFamily="2" charset="77"/>
                <a:cs typeface="Martel Sans" pitchFamily="2" charset="77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259" b="1" dirty="0">
              <a:solidFill>
                <a:schemeClr val="bg1"/>
              </a:solidFill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EAA11B7-6A2B-C641-BF63-28D95B2CC0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589" y="179884"/>
            <a:ext cx="7787768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648" tIns="52324" rIns="104648" bIns="5232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sz="320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6FAF06-BE5B-344D-A5B7-C831A4521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69" y="323900"/>
            <a:ext cx="996573" cy="556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  <p:sldLayoutId id="214748368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62" b="1" i="0">
          <a:solidFill>
            <a:schemeClr val="bg1"/>
          </a:solidFill>
          <a:latin typeface="Martel Sans" pitchFamily="2" charset="77"/>
          <a:ea typeface="+mj-ea"/>
          <a:cs typeface="Martel Sans" pitchFamily="2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5pPr>
      <a:lvl6pPr marL="523208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6pPr>
      <a:lvl7pPr marL="1046414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7pPr>
      <a:lvl8pPr marL="1569622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8pPr>
      <a:lvl9pPr marL="2092831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9pPr>
    </p:titleStyle>
    <p:bodyStyle>
      <a:lvl1pPr marL="305203" indent="-292488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ea typeface="+mn-ea"/>
          <a:cs typeface="Martel Sans" pitchFamily="2" charset="77"/>
        </a:defRPr>
      </a:lvl1pPr>
      <a:lvl2pPr marL="664909" indent="-319737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2pPr>
      <a:lvl3pPr marL="971931" indent="-267055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3pPr>
      <a:lvl4pPr marL="1278952" indent="-307022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4pPr>
      <a:lvl5pPr marL="1638657" indent="-307022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5pPr>
      <a:lvl6pPr marL="2919426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6pPr>
      <a:lvl7pPr marL="3442633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7pPr>
      <a:lvl8pPr marL="3965840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8pPr>
      <a:lvl9pPr marL="4489049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3208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4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69622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2831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16037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39245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62453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85659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50" y="1260004"/>
            <a:ext cx="9432478" cy="3226222"/>
          </a:xfrm>
        </p:spPr>
        <p:txBody>
          <a:bodyPr/>
          <a:lstStyle/>
          <a:p>
            <a:r>
              <a:rPr lang="fr-CH" sz="5400" dirty="0"/>
              <a:t>Plus de médecine et </a:t>
            </a:r>
            <a:br>
              <a:rPr lang="fr-CH" sz="5400" dirty="0"/>
            </a:br>
            <a:r>
              <a:rPr lang="fr-CH" sz="5400" dirty="0"/>
              <a:t>moins de bureaucratie!</a:t>
            </a:r>
            <a:br>
              <a:rPr lang="fr-CH" sz="4400" dirty="0"/>
            </a:br>
            <a:br>
              <a:rPr lang="fr-CH" sz="3200" dirty="0"/>
            </a:br>
            <a:r>
              <a:rPr lang="fr-CH" dirty="0"/>
              <a:t>Conclusion projet clinique «Réduction de la bureaucratie» à </a:t>
            </a:r>
            <a:r>
              <a:rPr lang="fr-CH" i="1" dirty="0">
                <a:highlight>
                  <a:srgbClr val="C0C0C0"/>
                </a:highlight>
              </a:rPr>
              <a:t>nom de ta clinique</a:t>
            </a:r>
            <a:br>
              <a:rPr lang="fr-CH" dirty="0"/>
            </a:br>
            <a:endParaRPr lang="fr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EE9D0C-8A54-9646-BCD9-79962AEF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488" y="2916188"/>
            <a:ext cx="4728344" cy="472834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F2BCBA5-63FE-D44A-B9EA-289E48736772}"/>
              </a:ext>
            </a:extLst>
          </p:cNvPr>
          <p:cNvSpPr txBox="1">
            <a:spLocks noChangeArrowheads="1"/>
          </p:cNvSpPr>
          <p:nvPr/>
        </p:nvSpPr>
        <p:spPr>
          <a:xfrm>
            <a:off x="559076" y="5012466"/>
            <a:ext cx="6617540" cy="179215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5pPr>
            <a:lvl6pPr marL="523208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6pPr>
            <a:lvl7pPr marL="1046414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7pPr>
            <a:lvl8pPr marL="1569622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8pPr>
            <a:lvl9pPr marL="2092831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fr-CH" sz="2400" b="0" dirty="0"/>
              <a:t>Le deuxième sondage a permis de mesurer le succès du projet et des mesures mises en œuvre.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765760-CE03-9042-B910-C888782112C6}"/>
              </a:ext>
            </a:extLst>
          </p:cNvPr>
          <p:cNvSpPr/>
          <p:nvPr/>
        </p:nvSpPr>
        <p:spPr>
          <a:xfrm>
            <a:off x="7752680" y="251892"/>
            <a:ext cx="2447702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/>
              <a:t>Logo de l’hôpital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ine Ecke des Rechtecks schneiden 17">
            <a:extLst>
              <a:ext uri="{FF2B5EF4-FFF2-40B4-BE49-F238E27FC236}">
                <a16:creationId xmlns:a16="http://schemas.microsoft.com/office/drawing/2014/main" id="{FCEE855E-127A-8D44-9CBF-2B34D93909AF}"/>
              </a:ext>
            </a:extLst>
          </p:cNvPr>
          <p:cNvSpPr/>
          <p:nvPr/>
        </p:nvSpPr>
        <p:spPr>
          <a:xfrm>
            <a:off x="479872" y="1403751"/>
            <a:ext cx="3311796" cy="409403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86F93AA-518F-E744-B30E-DDAE0FFD1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1" y="4939526"/>
            <a:ext cx="2371589" cy="68824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82E0EB2-BAF0-F949-8A78-451A95BD4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0426" y="3266186"/>
            <a:ext cx="2546168" cy="254616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/>
              <a:t>Aperçu du déroulement du projet</a:t>
            </a:r>
          </a:p>
        </p:txBody>
      </p:sp>
      <p:grpSp>
        <p:nvGrpSpPr>
          <p:cNvPr id="14" name="Gruppieren 4">
            <a:extLst>
              <a:ext uri="{FF2B5EF4-FFF2-40B4-BE49-F238E27FC236}">
                <a16:creationId xmlns:a16="http://schemas.microsoft.com/office/drawing/2014/main" id="{EA12D013-869A-6E4E-9BF6-1944D7544123}"/>
              </a:ext>
            </a:extLst>
          </p:cNvPr>
          <p:cNvGrpSpPr/>
          <p:nvPr/>
        </p:nvGrpSpPr>
        <p:grpSpPr>
          <a:xfrm>
            <a:off x="1455907" y="3425184"/>
            <a:ext cx="2675235" cy="3595458"/>
            <a:chOff x="1679359" y="1600827"/>
            <a:chExt cx="3716643" cy="4919349"/>
          </a:xfrm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551EC68B-5755-6748-B78C-707A61EBBE4A}"/>
                </a:ext>
              </a:extLst>
            </p:cNvPr>
            <p:cNvSpPr/>
            <p:nvPr/>
          </p:nvSpPr>
          <p:spPr>
            <a:xfrm>
              <a:off x="1679359" y="1698187"/>
              <a:ext cx="3716643" cy="4821989"/>
            </a:xfrm>
            <a:custGeom>
              <a:avLst/>
              <a:gdLst>
                <a:gd name="connsiteX0" fmla="*/ 0 w 7772424"/>
                <a:gd name="connsiteY0" fmla="*/ 447371 h 4696943"/>
                <a:gd name="connsiteX1" fmla="*/ 7772400 w 7772424"/>
                <a:gd name="connsiteY1" fmla="*/ 361646 h 4696943"/>
                <a:gd name="connsiteX2" fmla="*/ 95250 w 7772424"/>
                <a:gd name="connsiteY2" fmla="*/ 4400246 h 4696943"/>
                <a:gd name="connsiteX3" fmla="*/ 7543800 w 7772424"/>
                <a:gd name="connsiteY3" fmla="*/ 4390721 h 4696943"/>
                <a:gd name="connsiteX0" fmla="*/ 0 w 7724799"/>
                <a:gd name="connsiteY0" fmla="*/ 64852 h 4188843"/>
                <a:gd name="connsiteX1" fmla="*/ 7724775 w 7724799"/>
                <a:gd name="connsiteY1" fmla="*/ 1674577 h 4188843"/>
                <a:gd name="connsiteX2" fmla="*/ 95250 w 7724799"/>
                <a:gd name="connsiteY2" fmla="*/ 4017727 h 4188843"/>
                <a:gd name="connsiteX3" fmla="*/ 7543800 w 7724799"/>
                <a:gd name="connsiteY3" fmla="*/ 4008202 h 4188843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5"/>
                <a:gd name="connsiteY0" fmla="*/ 64852 h 4188843"/>
                <a:gd name="connsiteX1" fmla="*/ 7724775 w 7724775"/>
                <a:gd name="connsiteY1" fmla="*/ 1674577 h 4188843"/>
                <a:gd name="connsiteX2" fmla="*/ 9525 w 7724775"/>
                <a:gd name="connsiteY2" fmla="*/ 4017727 h 4188843"/>
                <a:gd name="connsiteX3" fmla="*/ 7543800 w 7724775"/>
                <a:gd name="connsiteY3" fmla="*/ 4008202 h 4188843"/>
                <a:gd name="connsiteX0" fmla="*/ 0 w 7724775"/>
                <a:gd name="connsiteY0" fmla="*/ 64852 h 4468231"/>
                <a:gd name="connsiteX1" fmla="*/ 7724775 w 7724775"/>
                <a:gd name="connsiteY1" fmla="*/ 1674577 h 4468231"/>
                <a:gd name="connsiteX2" fmla="*/ 9525 w 7724775"/>
                <a:gd name="connsiteY2" fmla="*/ 4017727 h 4468231"/>
                <a:gd name="connsiteX3" fmla="*/ 7543800 w 7724775"/>
                <a:gd name="connsiteY3" fmla="*/ 4008202 h 4468231"/>
                <a:gd name="connsiteX0" fmla="*/ 9531 w 7734306"/>
                <a:gd name="connsiteY0" fmla="*/ 62979 h 4255931"/>
                <a:gd name="connsiteX1" fmla="*/ 7734306 w 7734306"/>
                <a:gd name="connsiteY1" fmla="*/ 1672704 h 4255931"/>
                <a:gd name="connsiteX2" fmla="*/ 6 w 7734306"/>
                <a:gd name="connsiteY2" fmla="*/ 3711054 h 4255931"/>
                <a:gd name="connsiteX3" fmla="*/ 7553331 w 7734306"/>
                <a:gd name="connsiteY3" fmla="*/ 4006329 h 4255931"/>
                <a:gd name="connsiteX0" fmla="*/ 9592 w 7734367"/>
                <a:gd name="connsiteY0" fmla="*/ 62979 h 4177908"/>
                <a:gd name="connsiteX1" fmla="*/ 7734367 w 7734367"/>
                <a:gd name="connsiteY1" fmla="*/ 1672704 h 4177908"/>
                <a:gd name="connsiteX2" fmla="*/ 67 w 7734367"/>
                <a:gd name="connsiteY2" fmla="*/ 3711054 h 4177908"/>
                <a:gd name="connsiteX3" fmla="*/ 7591492 w 7734367"/>
                <a:gd name="connsiteY3" fmla="*/ 4177779 h 4177908"/>
                <a:gd name="connsiteX0" fmla="*/ 9592 w 7734373"/>
                <a:gd name="connsiteY0" fmla="*/ 75027 h 4189956"/>
                <a:gd name="connsiteX1" fmla="*/ 7734367 w 7734373"/>
                <a:gd name="connsiteY1" fmla="*/ 1684752 h 4189956"/>
                <a:gd name="connsiteX2" fmla="*/ 67 w 7734373"/>
                <a:gd name="connsiteY2" fmla="*/ 3723102 h 4189956"/>
                <a:gd name="connsiteX3" fmla="*/ 7591492 w 7734373"/>
                <a:gd name="connsiteY3" fmla="*/ 4189827 h 4189956"/>
                <a:gd name="connsiteX0" fmla="*/ 9592 w 7734495"/>
                <a:gd name="connsiteY0" fmla="*/ 108929 h 4223858"/>
                <a:gd name="connsiteX1" fmla="*/ 7734367 w 7734495"/>
                <a:gd name="connsiteY1" fmla="*/ 1718654 h 4223858"/>
                <a:gd name="connsiteX2" fmla="*/ 67 w 7734495"/>
                <a:gd name="connsiteY2" fmla="*/ 3757004 h 4223858"/>
                <a:gd name="connsiteX3" fmla="*/ 7591492 w 7734495"/>
                <a:gd name="connsiteY3" fmla="*/ 4223729 h 4223858"/>
                <a:gd name="connsiteX0" fmla="*/ 9528 w 7734431"/>
                <a:gd name="connsiteY0" fmla="*/ 108929 h 4223858"/>
                <a:gd name="connsiteX1" fmla="*/ 7734303 w 7734431"/>
                <a:gd name="connsiteY1" fmla="*/ 1718654 h 4223858"/>
                <a:gd name="connsiteX2" fmla="*/ 3 w 7734431"/>
                <a:gd name="connsiteY2" fmla="*/ 3757004 h 4223858"/>
                <a:gd name="connsiteX3" fmla="*/ 7591428 w 7734431"/>
                <a:gd name="connsiteY3" fmla="*/ 4223729 h 4223858"/>
                <a:gd name="connsiteX0" fmla="*/ 9549 w 7734452"/>
                <a:gd name="connsiteY0" fmla="*/ 108929 h 4528863"/>
                <a:gd name="connsiteX1" fmla="*/ 7734324 w 7734452"/>
                <a:gd name="connsiteY1" fmla="*/ 1718654 h 4528863"/>
                <a:gd name="connsiteX2" fmla="*/ 24 w 7734452"/>
                <a:gd name="connsiteY2" fmla="*/ 3757004 h 4528863"/>
                <a:gd name="connsiteX3" fmla="*/ 7591449 w 7734452"/>
                <a:gd name="connsiteY3" fmla="*/ 4223729 h 4528863"/>
                <a:gd name="connsiteX0" fmla="*/ 19074 w 7743850"/>
                <a:gd name="connsiteY0" fmla="*/ 61422 h 4335517"/>
                <a:gd name="connsiteX1" fmla="*/ 7743849 w 7743850"/>
                <a:gd name="connsiteY1" fmla="*/ 1671147 h 4335517"/>
                <a:gd name="connsiteX2" fmla="*/ 24 w 7743850"/>
                <a:gd name="connsiteY2" fmla="*/ 3442797 h 4335517"/>
                <a:gd name="connsiteX3" fmla="*/ 7600974 w 7743850"/>
                <a:gd name="connsiteY3" fmla="*/ 4176222 h 4335517"/>
                <a:gd name="connsiteX0" fmla="*/ 25 w 7724800"/>
                <a:gd name="connsiteY0" fmla="*/ 59419 h 4203358"/>
                <a:gd name="connsiteX1" fmla="*/ 7724800 w 7724800"/>
                <a:gd name="connsiteY1" fmla="*/ 1669144 h 4203358"/>
                <a:gd name="connsiteX2" fmla="*/ 25 w 7724800"/>
                <a:gd name="connsiteY2" fmla="*/ 3078844 h 4203358"/>
                <a:gd name="connsiteX3" fmla="*/ 7581925 w 7724800"/>
                <a:gd name="connsiteY3" fmla="*/ 4174219 h 4203358"/>
                <a:gd name="connsiteX0" fmla="*/ 0 w 7724775"/>
                <a:gd name="connsiteY0" fmla="*/ 59114 h 4191941"/>
                <a:gd name="connsiteX1" fmla="*/ 7724775 w 7724775"/>
                <a:gd name="connsiteY1" fmla="*/ 1668839 h 4191941"/>
                <a:gd name="connsiteX2" fmla="*/ 9525 w 7724775"/>
                <a:gd name="connsiteY2" fmla="*/ 3021389 h 4191941"/>
                <a:gd name="connsiteX3" fmla="*/ 7581900 w 7724775"/>
                <a:gd name="connsiteY3" fmla="*/ 4173914 h 4191941"/>
                <a:gd name="connsiteX0" fmla="*/ 0 w 7734300"/>
                <a:gd name="connsiteY0" fmla="*/ 90176 h 4204987"/>
                <a:gd name="connsiteX1" fmla="*/ 7734300 w 7734300"/>
                <a:gd name="connsiteY1" fmla="*/ 1080776 h 4204987"/>
                <a:gd name="connsiteX2" fmla="*/ 9525 w 7734300"/>
                <a:gd name="connsiteY2" fmla="*/ 3052451 h 4204987"/>
                <a:gd name="connsiteX3" fmla="*/ 7581900 w 7734300"/>
                <a:gd name="connsiteY3" fmla="*/ 4204976 h 4204987"/>
                <a:gd name="connsiteX0" fmla="*/ 0 w 7734388"/>
                <a:gd name="connsiteY0" fmla="*/ 147104 h 4261915"/>
                <a:gd name="connsiteX1" fmla="*/ 7734300 w 7734388"/>
                <a:gd name="connsiteY1" fmla="*/ 1137704 h 4261915"/>
                <a:gd name="connsiteX2" fmla="*/ 9525 w 7734388"/>
                <a:gd name="connsiteY2" fmla="*/ 3109379 h 4261915"/>
                <a:gd name="connsiteX3" fmla="*/ 7581900 w 7734388"/>
                <a:gd name="connsiteY3" fmla="*/ 4261904 h 4261915"/>
                <a:gd name="connsiteX0" fmla="*/ 0 w 7734387"/>
                <a:gd name="connsiteY0" fmla="*/ 147104 h 4262171"/>
                <a:gd name="connsiteX1" fmla="*/ 7734300 w 7734387"/>
                <a:gd name="connsiteY1" fmla="*/ 1137704 h 4262171"/>
                <a:gd name="connsiteX2" fmla="*/ 9525 w 7734387"/>
                <a:gd name="connsiteY2" fmla="*/ 3109379 h 4262171"/>
                <a:gd name="connsiteX3" fmla="*/ 7581900 w 7734387"/>
                <a:gd name="connsiteY3" fmla="*/ 4261904 h 4262171"/>
                <a:gd name="connsiteX0" fmla="*/ 1574189 w 7743390"/>
                <a:gd name="connsiteY0" fmla="*/ 74750 h 4480535"/>
                <a:gd name="connsiteX1" fmla="*/ 7724780 w 7743390"/>
                <a:gd name="connsiteY1" fmla="*/ 1356068 h 4480535"/>
                <a:gd name="connsiteX2" fmla="*/ 5 w 7743390"/>
                <a:gd name="connsiteY2" fmla="*/ 3327743 h 4480535"/>
                <a:gd name="connsiteX3" fmla="*/ 7572380 w 7743390"/>
                <a:gd name="connsiteY3" fmla="*/ 4480268 h 4480535"/>
                <a:gd name="connsiteX0" fmla="*/ 1671512 w 7746260"/>
                <a:gd name="connsiteY0" fmla="*/ 67062 h 4666659"/>
                <a:gd name="connsiteX1" fmla="*/ 7724780 w 7746260"/>
                <a:gd name="connsiteY1" fmla="*/ 1542192 h 4666659"/>
                <a:gd name="connsiteX2" fmla="*/ 5 w 7746260"/>
                <a:gd name="connsiteY2" fmla="*/ 3513867 h 4666659"/>
                <a:gd name="connsiteX3" fmla="*/ 7572380 w 7746260"/>
                <a:gd name="connsiteY3" fmla="*/ 4666392 h 4666659"/>
                <a:gd name="connsiteX0" fmla="*/ 1671512 w 7743193"/>
                <a:gd name="connsiteY0" fmla="*/ 0 h 4599597"/>
                <a:gd name="connsiteX1" fmla="*/ 7724780 w 7743193"/>
                <a:gd name="connsiteY1" fmla="*/ 1475130 h 4599597"/>
                <a:gd name="connsiteX2" fmla="*/ 5 w 7743193"/>
                <a:gd name="connsiteY2" fmla="*/ 3446805 h 4599597"/>
                <a:gd name="connsiteX3" fmla="*/ 7572380 w 7743193"/>
                <a:gd name="connsiteY3" fmla="*/ 4599330 h 4599597"/>
                <a:gd name="connsiteX0" fmla="*/ 1671512 w 7572380"/>
                <a:gd name="connsiteY0" fmla="*/ 0 h 4599597"/>
                <a:gd name="connsiteX1" fmla="*/ 4920112 w 7572380"/>
                <a:gd name="connsiteY1" fmla="*/ 2444189 h 4599597"/>
                <a:gd name="connsiteX2" fmla="*/ 5 w 7572380"/>
                <a:gd name="connsiteY2" fmla="*/ 3446805 h 4599597"/>
                <a:gd name="connsiteX3" fmla="*/ 7572380 w 7572380"/>
                <a:gd name="connsiteY3" fmla="*/ 4599330 h 4599597"/>
                <a:gd name="connsiteX0" fmla="*/ 609810 w 6510678"/>
                <a:gd name="connsiteY0" fmla="*/ 0 h 5089932"/>
                <a:gd name="connsiteX1" fmla="*/ 3858410 w 6510678"/>
                <a:gd name="connsiteY1" fmla="*/ 2444189 h 5089932"/>
                <a:gd name="connsiteX2" fmla="*/ 6 w 6510678"/>
                <a:gd name="connsiteY2" fmla="*/ 4570913 h 5089932"/>
                <a:gd name="connsiteX3" fmla="*/ 6510678 w 6510678"/>
                <a:gd name="connsiteY3" fmla="*/ 4599330 h 5089932"/>
                <a:gd name="connsiteX0" fmla="*/ 609804 w 3889890"/>
                <a:gd name="connsiteY0" fmla="*/ 0 h 4570913"/>
                <a:gd name="connsiteX1" fmla="*/ 3858404 w 3889890"/>
                <a:gd name="connsiteY1" fmla="*/ 2444189 h 4570913"/>
                <a:gd name="connsiteX2" fmla="*/ 0 w 3889890"/>
                <a:gd name="connsiteY2" fmla="*/ 4570913 h 4570913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1131809 w 4253896"/>
                <a:gd name="connsiteY0" fmla="*/ 0 h 4251124"/>
                <a:gd name="connsiteX1" fmla="*/ 4168068 w 4253896"/>
                <a:gd name="connsiteY1" fmla="*/ 2153471 h 4251124"/>
                <a:gd name="connsiteX2" fmla="*/ 0 w 4253896"/>
                <a:gd name="connsiteY2" fmla="*/ 4251124 h 4251124"/>
                <a:gd name="connsiteX0" fmla="*/ 1131809 w 4402749"/>
                <a:gd name="connsiteY0" fmla="*/ 0 h 4251124"/>
                <a:gd name="connsiteX1" fmla="*/ 4336171 w 4402749"/>
                <a:gd name="connsiteY1" fmla="*/ 1339462 h 4251124"/>
                <a:gd name="connsiteX2" fmla="*/ 0 w 4402749"/>
                <a:gd name="connsiteY2" fmla="*/ 4251124 h 4251124"/>
                <a:gd name="connsiteX0" fmla="*/ 1131809 w 3699498"/>
                <a:gd name="connsiteY0" fmla="*/ 0 h 4251124"/>
                <a:gd name="connsiteX1" fmla="*/ 3451417 w 3699498"/>
                <a:gd name="connsiteY1" fmla="*/ 1949969 h 4251124"/>
                <a:gd name="connsiteX2" fmla="*/ 0 w 3699498"/>
                <a:gd name="connsiteY2" fmla="*/ 4251124 h 4251124"/>
                <a:gd name="connsiteX0" fmla="*/ 1131809 w 3847117"/>
                <a:gd name="connsiteY0" fmla="*/ 0 h 4251124"/>
                <a:gd name="connsiteX1" fmla="*/ 3451417 w 3847117"/>
                <a:gd name="connsiteY1" fmla="*/ 1949969 h 4251124"/>
                <a:gd name="connsiteX2" fmla="*/ 0 w 3847117"/>
                <a:gd name="connsiteY2" fmla="*/ 4251124 h 4251124"/>
                <a:gd name="connsiteX0" fmla="*/ 956366 w 3671674"/>
                <a:gd name="connsiteY0" fmla="*/ 0 h 4187070"/>
                <a:gd name="connsiteX1" fmla="*/ 3275974 w 3671674"/>
                <a:gd name="connsiteY1" fmla="*/ 1949969 h 4187070"/>
                <a:gd name="connsiteX2" fmla="*/ 0 w 3671674"/>
                <a:gd name="connsiteY2" fmla="*/ 4187070 h 4187070"/>
                <a:gd name="connsiteX0" fmla="*/ 956366 w 3671674"/>
                <a:gd name="connsiteY0" fmla="*/ 0 h 4212318"/>
                <a:gd name="connsiteX1" fmla="*/ 3275974 w 3671674"/>
                <a:gd name="connsiteY1" fmla="*/ 1975217 h 4212318"/>
                <a:gd name="connsiteX2" fmla="*/ 0 w 3671674"/>
                <a:gd name="connsiteY2" fmla="*/ 4212318 h 4212318"/>
                <a:gd name="connsiteX0" fmla="*/ 956366 w 3663885"/>
                <a:gd name="connsiteY0" fmla="*/ 0 h 4212318"/>
                <a:gd name="connsiteX1" fmla="*/ 3275974 w 3663885"/>
                <a:gd name="connsiteY1" fmla="*/ 1975217 h 4212318"/>
                <a:gd name="connsiteX2" fmla="*/ 0 w 3663885"/>
                <a:gd name="connsiteY2" fmla="*/ 4212318 h 421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3885" h="4212318">
                  <a:moveTo>
                    <a:pt x="956366" y="0"/>
                  </a:moveTo>
                  <a:cubicBezTo>
                    <a:pt x="4335611" y="456285"/>
                    <a:pt x="3800815" y="1547723"/>
                    <a:pt x="3275974" y="1975217"/>
                  </a:cubicBezTo>
                  <a:cubicBezTo>
                    <a:pt x="2751133" y="2402711"/>
                    <a:pt x="404489" y="3053277"/>
                    <a:pt x="0" y="421231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68562" tIns="34280" rIns="68562" bIns="34280" anchor="ctr"/>
            <a:lstStyle/>
            <a:p>
              <a:pPr>
                <a:defRPr/>
              </a:pPr>
              <a:endParaRPr lang="de-CH" sz="90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Verdana" pitchFamily="34" charset="0"/>
                <a:cs typeface="Martel Sans" pitchFamily="2" charset="77"/>
              </a:endParaRPr>
            </a:p>
          </p:txBody>
        </p:sp>
        <p:cxnSp>
          <p:nvCxnSpPr>
            <p:cNvPr id="16" name="Gerade Verbindung 27">
              <a:extLst>
                <a:ext uri="{FF2B5EF4-FFF2-40B4-BE49-F238E27FC236}">
                  <a16:creationId xmlns:a16="http://schemas.microsoft.com/office/drawing/2014/main" id="{92649FEB-3E02-294B-863D-52150A76647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28778" y="2650660"/>
              <a:ext cx="175828" cy="87254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0">
              <a:extLst>
                <a:ext uri="{FF2B5EF4-FFF2-40B4-BE49-F238E27FC236}">
                  <a16:creationId xmlns:a16="http://schemas.microsoft.com/office/drawing/2014/main" id="{1415DB91-1635-3043-ADE6-6E98D186C7B5}"/>
                </a:ext>
              </a:extLst>
            </p:cNvPr>
            <p:cNvCxnSpPr/>
            <p:nvPr userDrawn="1"/>
          </p:nvCxnSpPr>
          <p:spPr>
            <a:xfrm>
              <a:off x="2920327" y="1600827"/>
              <a:ext cx="0" cy="19472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0">
              <a:extLst>
                <a:ext uri="{FF2B5EF4-FFF2-40B4-BE49-F238E27FC236}">
                  <a16:creationId xmlns:a16="http://schemas.microsoft.com/office/drawing/2014/main" id="{E7CA36B2-204E-A640-A5B4-2E20D31A0F7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54" y="5488306"/>
              <a:ext cx="126942" cy="13481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0">
              <a:extLst>
                <a:ext uri="{FF2B5EF4-FFF2-40B4-BE49-F238E27FC236}">
                  <a16:creationId xmlns:a16="http://schemas.microsoft.com/office/drawing/2014/main" id="{EECFB8F6-0171-BD41-A659-EDBF2F41A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7934" y="1949120"/>
              <a:ext cx="186099" cy="17247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B3F682A-7CD3-8246-8630-3C18C49E476E}"/>
              </a:ext>
            </a:extLst>
          </p:cNvPr>
          <p:cNvGrpSpPr/>
          <p:nvPr/>
        </p:nvGrpSpPr>
        <p:grpSpPr>
          <a:xfrm>
            <a:off x="2349154" y="6114853"/>
            <a:ext cx="5259510" cy="1474815"/>
            <a:chOff x="2064048" y="6358338"/>
            <a:chExt cx="6120681" cy="1755661"/>
          </a:xfrm>
        </p:grpSpPr>
        <p:sp>
          <p:nvSpPr>
            <p:cNvPr id="30" name="Eine Ecke des Rechtecks schneiden 29">
              <a:extLst>
                <a:ext uri="{FF2B5EF4-FFF2-40B4-BE49-F238E27FC236}">
                  <a16:creationId xmlns:a16="http://schemas.microsoft.com/office/drawing/2014/main" id="{94262152-A7CF-BD44-8486-BD37C277953A}"/>
                </a:ext>
              </a:extLst>
            </p:cNvPr>
            <p:cNvSpPr/>
            <p:nvPr/>
          </p:nvSpPr>
          <p:spPr>
            <a:xfrm>
              <a:off x="2064048" y="6358338"/>
              <a:ext cx="6120680" cy="380040"/>
            </a:xfrm>
            <a:prstGeom prst="snip1Rect">
              <a:avLst/>
            </a:prstGeom>
            <a:solidFill>
              <a:srgbClr val="0641A2"/>
            </a:solidFill>
            <a:ln>
              <a:solidFill>
                <a:srgbClr val="064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37E71967-6ECB-064B-9656-1DC623E97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49" y="6419464"/>
              <a:ext cx="6120680" cy="1694535"/>
            </a:xfrm>
            <a:prstGeom prst="rect">
              <a:avLst/>
            </a:prstGeom>
            <a:noFill/>
            <a:ln w="15875">
              <a:solidFill>
                <a:srgbClr val="0641A2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fr-CH" sz="2000" dirty="0">
                  <a:solidFill>
                    <a:schemeClr val="bg1"/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4. Conclusion</a:t>
              </a:r>
            </a:p>
            <a:p>
              <a:pPr algn="just"/>
              <a:r>
                <a:rPr lang="fr-CH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Bref sondage pour évaluer les mesures réalisées et pour identifier d’autres possibilités d’amélioration. Présentation des résultats et définition de la marche à suivre.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FB1B07-B026-B04F-BFAF-37E6A65346B2}"/>
              </a:ext>
            </a:extLst>
          </p:cNvPr>
          <p:cNvGrpSpPr/>
          <p:nvPr/>
        </p:nvGrpSpPr>
        <p:grpSpPr>
          <a:xfrm>
            <a:off x="3990484" y="1739900"/>
            <a:ext cx="4974741" cy="2010050"/>
            <a:chOff x="4002075" y="1770234"/>
            <a:chExt cx="5118757" cy="2010050"/>
          </a:xfrm>
        </p:grpSpPr>
        <p:sp>
          <p:nvSpPr>
            <p:cNvPr id="26" name="Eine Ecke des Rechtecks schneiden 25">
              <a:extLst>
                <a:ext uri="{FF2B5EF4-FFF2-40B4-BE49-F238E27FC236}">
                  <a16:creationId xmlns:a16="http://schemas.microsoft.com/office/drawing/2014/main" id="{E0EA9DE0-FA8A-9D4B-8749-E59C222BA1A4}"/>
                </a:ext>
              </a:extLst>
            </p:cNvPr>
            <p:cNvSpPr/>
            <p:nvPr/>
          </p:nvSpPr>
          <p:spPr>
            <a:xfrm>
              <a:off x="4002075" y="1770234"/>
              <a:ext cx="5118757" cy="409403"/>
            </a:xfrm>
            <a:prstGeom prst="snip1Rect">
              <a:avLst/>
            </a:prstGeom>
            <a:solidFill>
              <a:srgbClr val="D72156"/>
            </a:solidFill>
            <a:ln w="15875">
              <a:solidFill>
                <a:srgbClr val="D7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0433F08-F0BE-2844-902C-4AF6102D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75" y="1864375"/>
              <a:ext cx="5118757" cy="1915909"/>
            </a:xfrm>
            <a:prstGeom prst="rect">
              <a:avLst/>
            </a:prstGeom>
            <a:noFill/>
            <a:ln w="19050">
              <a:solidFill>
                <a:srgbClr val="D72156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Ins="72000">
              <a:spAutoFit/>
            </a:bodyPr>
            <a:lstStyle/>
            <a:p>
              <a:pPr marL="4763" algn="just">
                <a:spcAft>
                  <a:spcPts val="300"/>
                </a:spcAft>
              </a:pPr>
              <a:r>
                <a:rPr lang="fr-CH" sz="20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2. Situation initiale</a:t>
              </a:r>
            </a:p>
            <a:p>
              <a:pPr marL="0" lvl="1" algn="just"/>
              <a:r>
                <a:rPr lang="fr-CH" sz="16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Analyse de la situation actuelle des médecins de la clinique à l’aide d’un questionnaire. Analyse des tâches administratives identifiées et définition des priorités en fonction de la charge en temps et de la fréquence. Analyse et présentation des résultats. 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708BE2-CF5E-2F49-8A7B-197A2CA43824}"/>
              </a:ext>
            </a:extLst>
          </p:cNvPr>
          <p:cNvGrpSpPr/>
          <p:nvPr/>
        </p:nvGrpSpPr>
        <p:grpSpPr>
          <a:xfrm>
            <a:off x="4293781" y="3942824"/>
            <a:ext cx="5928810" cy="2009177"/>
            <a:chOff x="4305372" y="3973158"/>
            <a:chExt cx="5928810" cy="2009177"/>
          </a:xfrm>
        </p:grpSpPr>
        <p:sp>
          <p:nvSpPr>
            <p:cNvPr id="29" name="Eine Ecke des Rechtecks schneiden 28">
              <a:extLst>
                <a:ext uri="{FF2B5EF4-FFF2-40B4-BE49-F238E27FC236}">
                  <a16:creationId xmlns:a16="http://schemas.microsoft.com/office/drawing/2014/main" id="{08C3D999-8A1C-C64E-9B79-835A280C5864}"/>
                </a:ext>
              </a:extLst>
            </p:cNvPr>
            <p:cNvSpPr/>
            <p:nvPr/>
          </p:nvSpPr>
          <p:spPr>
            <a:xfrm>
              <a:off x="4305372" y="3973158"/>
              <a:ext cx="5928810" cy="409403"/>
            </a:xfrm>
            <a:prstGeom prst="snip1Rect">
              <a:avLst/>
            </a:prstGeom>
            <a:solidFill>
              <a:srgbClr val="439ED1"/>
            </a:solidFill>
            <a:ln w="15875">
              <a:solidFill>
                <a:srgbClr val="439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EA42715-70C6-4E44-9B09-6CDAE0AE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72" y="4066426"/>
              <a:ext cx="5928810" cy="1915909"/>
            </a:xfrm>
            <a:prstGeom prst="rect">
              <a:avLst/>
            </a:prstGeom>
            <a:noFill/>
            <a:ln w="15875">
              <a:solidFill>
                <a:srgbClr val="439ED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marL="223838" indent="-201613" algn="just">
                <a:spcAft>
                  <a:spcPts val="300"/>
                </a:spcAft>
              </a:pPr>
              <a:r>
                <a:rPr lang="fr-CH" sz="20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3. Améliorations</a:t>
              </a:r>
            </a:p>
            <a:p>
              <a:pPr algn="just"/>
              <a:r>
                <a:rPr lang="fr-CH" sz="16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Développement de propositions de solutions et élaboration de fiches de projet pour les mesures de réduction comme base de décision pour la direction de la clinique/de l’hôpital. Après validation, les projets d’amélioration sont mis en œuvre dans la clinique en collaboration avec les domaines concernés (médecins, soins, secrétariat, etc.). </a:t>
              </a:r>
            </a:p>
          </p:txBody>
        </p: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5326DBB6-C7D0-6342-981C-ABC34166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72" y="1499362"/>
            <a:ext cx="3311797" cy="1823576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Ins="72000">
            <a:spAutoFit/>
          </a:bodyPr>
          <a:lstStyle/>
          <a:p>
            <a:pPr marL="4763" algn="just">
              <a:spcAft>
                <a:spcPts val="300"/>
              </a:spcAft>
            </a:pPr>
            <a:r>
              <a:rPr lang="fr-CH" sz="20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1. Lancement du projet</a:t>
            </a:r>
          </a:p>
          <a:p>
            <a:pPr marL="0" lvl="1" algn="just"/>
            <a:r>
              <a:rPr lang="fr-CH" sz="15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Validation du projet par la direction de la clinique/de l’hôpital, désignation de la direction du projet et de l’équipe de projet, définition des autres conditions-cadres. </a:t>
            </a:r>
          </a:p>
        </p:txBody>
      </p:sp>
    </p:spTree>
    <p:extLst>
      <p:ext uri="{BB962C8B-B14F-4D97-AF65-F5344CB8AC3E}">
        <p14:creationId xmlns:p14="http://schemas.microsoft.com/office/powerpoint/2010/main" val="383203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2600" dirty="0"/>
              <a:t>Aperçu des idées (solutions) </a:t>
            </a:r>
            <a:br>
              <a:rPr lang="fr-CH" sz="2600" dirty="0"/>
            </a:br>
            <a:r>
              <a:rPr lang="fr-CH" sz="2600" dirty="0"/>
              <a:t>Réduction de la bureaucratie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3895DD3-E5EF-3F49-860A-27939720A235}"/>
              </a:ext>
            </a:extLst>
          </p:cNvPr>
          <p:cNvGrpSpPr/>
          <p:nvPr/>
        </p:nvGrpSpPr>
        <p:grpSpPr>
          <a:xfrm>
            <a:off x="552450" y="1620044"/>
            <a:ext cx="9637792" cy="5303742"/>
            <a:chOff x="617713" y="2400483"/>
            <a:chExt cx="9637792" cy="4523303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CA52327-DCF2-D54D-AD3D-F52BFE113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45875" l="53125" r="91750">
                          <a14:foregroundMark x1="54000" y1="21000" x2="66375" y2="44250"/>
                          <a14:foregroundMark x1="66375" y1="44250" x2="91750" y2="28625"/>
                          <a14:foregroundMark x1="91750" y1="28625" x2="74500" y2="7125"/>
                          <a14:foregroundMark x1="74500" y1="7125" x2="68875" y2="8125"/>
                          <a14:foregroundMark x1="65000" y1="21750" x2="74125" y2="29750"/>
                          <a14:foregroundMark x1="68375" y1="32375" x2="77500" y2="19500"/>
                          <a14:foregroundMark x1="79000" y1="35500" x2="76125" y2="29000"/>
                          <a14:foregroundMark x1="65625" y1="30875" x2="65625" y2="35250"/>
                          <a14:foregroundMark x1="53625" y1="20500" x2="53125" y2="31375"/>
                          <a14:foregroundMark x1="67375" y1="45875" x2="77500" y2="45125"/>
                          <a14:foregroundMark x1="64250" y1="19500" x2="78250" y2="30625"/>
                          <a14:foregroundMark x1="80875" y1="19500" x2="72250" y2="27000"/>
                          <a14:foregroundMark x1="66125" y1="18375" x2="69250" y2="22625"/>
                          <a14:foregroundMark x1="66375" y1="33750" x2="66125" y2="26750"/>
                        </a14:backgroundRemoval>
                      </a14:imgEffect>
                    </a14:imgLayer>
                  </a14:imgProps>
                </a:ext>
              </a:extLst>
            </a:blip>
            <a:srcRect l="49026" t="2734" r="3401" b="50000"/>
            <a:stretch/>
          </p:blipFill>
          <p:spPr>
            <a:xfrm>
              <a:off x="2988458" y="6644720"/>
              <a:ext cx="211651" cy="19728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2EEA7BE-3D30-0D43-AAE0-D41AA9CF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5255" y="6571672"/>
              <a:ext cx="390868" cy="352114"/>
            </a:xfrm>
            <a:prstGeom prst="rect">
              <a:avLst/>
            </a:prstGeom>
          </p:spPr>
        </p:pic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0988A92F-2D6F-B44E-93C5-1917CE72EC78}"/>
                </a:ext>
              </a:extLst>
            </p:cNvPr>
            <p:cNvSpPr/>
            <p:nvPr/>
          </p:nvSpPr>
          <p:spPr>
            <a:xfrm>
              <a:off x="617713" y="2400483"/>
              <a:ext cx="3130588" cy="4138352"/>
            </a:xfrm>
            <a:prstGeom prst="roundRect">
              <a:avLst>
                <a:gd name="adj" fmla="val 9743"/>
              </a:avLst>
            </a:prstGeom>
            <a:solidFill>
              <a:srgbClr val="54C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Mesures d’optimisation Tâches médicales effectuées sur les patients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25D73855-D3FA-BA44-964E-89A1F9F610D6}"/>
                </a:ext>
              </a:extLst>
            </p:cNvPr>
            <p:cNvSpPr/>
            <p:nvPr/>
          </p:nvSpPr>
          <p:spPr>
            <a:xfrm>
              <a:off x="3871315" y="2400483"/>
              <a:ext cx="3130588" cy="4138352"/>
            </a:xfrm>
            <a:prstGeom prst="roundRect">
              <a:avLst>
                <a:gd name="adj" fmla="val 9743"/>
              </a:avLst>
            </a:prstGeom>
            <a:solidFill>
              <a:srgbClr val="54C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Mesures d’optimisation Tâches médicales NON effectuées sur les patients</a:t>
              </a:r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A466549E-6F8F-3147-B085-2636C712004A}"/>
                </a:ext>
              </a:extLst>
            </p:cNvPr>
            <p:cNvSpPr/>
            <p:nvPr/>
          </p:nvSpPr>
          <p:spPr>
            <a:xfrm>
              <a:off x="7124917" y="2400483"/>
              <a:ext cx="3130588" cy="4138352"/>
            </a:xfrm>
            <a:prstGeom prst="roundRect">
              <a:avLst>
                <a:gd name="adj" fmla="val 9743"/>
              </a:avLst>
            </a:prstGeom>
            <a:solidFill>
              <a:srgbClr val="54C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Propositions d’amélioration Autres tâches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0A05AD76-5E03-6D47-A86A-DF9E56A93541}"/>
                </a:ext>
              </a:extLst>
            </p:cNvPr>
            <p:cNvSpPr/>
            <p:nvPr/>
          </p:nvSpPr>
          <p:spPr>
            <a:xfrm>
              <a:off x="792425" y="4724763"/>
              <a:ext cx="2803662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xx</a:t>
              </a:r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85C5284-043A-D043-9C8E-C39ACC958B90}"/>
                </a:ext>
              </a:extLst>
            </p:cNvPr>
            <p:cNvSpPr/>
            <p:nvPr/>
          </p:nvSpPr>
          <p:spPr>
            <a:xfrm>
              <a:off x="792425" y="3994754"/>
              <a:ext cx="2803662" cy="608862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fr-CH" sz="1600">
                  <a:solidFill>
                    <a:srgbClr val="FFFFFF"/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xx</a:t>
              </a: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6B10E5EA-536D-1942-9C1C-63287FE06070}"/>
                </a:ext>
              </a:extLst>
            </p:cNvPr>
            <p:cNvSpPr/>
            <p:nvPr/>
          </p:nvSpPr>
          <p:spPr>
            <a:xfrm>
              <a:off x="4027001" y="3852617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yy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F7FF0CB8-A088-1F49-8D0D-0F0616F4798C}"/>
                </a:ext>
              </a:extLst>
            </p:cNvPr>
            <p:cNvSpPr/>
            <p:nvPr/>
          </p:nvSpPr>
          <p:spPr>
            <a:xfrm>
              <a:off x="4027001" y="4440491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yy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AC3D63B9-402E-3E41-995D-AE8EBBC7D2FD}"/>
                </a:ext>
              </a:extLst>
            </p:cNvPr>
            <p:cNvSpPr/>
            <p:nvPr/>
          </p:nvSpPr>
          <p:spPr>
            <a:xfrm>
              <a:off x="4027001" y="3264743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yy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39B1E390-70A1-1F4E-8E41-495C2832F489}"/>
                </a:ext>
              </a:extLst>
            </p:cNvPr>
            <p:cNvSpPr/>
            <p:nvPr/>
          </p:nvSpPr>
          <p:spPr>
            <a:xfrm>
              <a:off x="7280602" y="3361341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zz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025314C-305B-5640-8C51-C1BC909DEC6E}"/>
                </a:ext>
              </a:extLst>
            </p:cNvPr>
            <p:cNvGrpSpPr/>
            <p:nvPr/>
          </p:nvGrpSpPr>
          <p:grpSpPr>
            <a:xfrm>
              <a:off x="792425" y="3231906"/>
              <a:ext cx="2926676" cy="641700"/>
              <a:chOff x="692410" y="4162581"/>
              <a:chExt cx="2557290" cy="560709"/>
            </a:xfrm>
          </p:grpSpPr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09DBC5E7-6D66-D445-8F90-9B4AD9CFFBD2}"/>
                  </a:ext>
                </a:extLst>
              </p:cNvPr>
              <p:cNvSpPr/>
              <p:nvPr/>
            </p:nvSpPr>
            <p:spPr>
              <a:xfrm>
                <a:off x="692410" y="4191274"/>
                <a:ext cx="2449802" cy="532016"/>
              </a:xfrm>
              <a:prstGeom prst="roundRect">
                <a:avLst>
                  <a:gd name="adj" fmla="val 9743"/>
                </a:avLst>
              </a:prstGeom>
              <a:solidFill>
                <a:srgbClr val="0097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600">
                    <a:latin typeface="Martel Sans Light" pitchFamily="2" charset="77"/>
                    <a:ea typeface="Helvetica Neue Light" panose="02000403000000020004" pitchFamily="2" charset="0"/>
                    <a:cs typeface="Martel Sans Light" pitchFamily="2" charset="77"/>
                  </a:rPr>
                  <a:t>xx</a:t>
                </a:r>
              </a:p>
            </p:txBody>
          </p:sp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1931693A-5405-5F43-97C5-C4A34C90C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375" b="45625" l="4625" r="45250">
                            <a14:foregroundMark x1="29750" y1="7500" x2="10375" y2="17250"/>
                            <a14:foregroundMark x1="10375" y1="17250" x2="12625" y2="37875"/>
                            <a14:foregroundMark x1="12625" y1="37875" x2="30625" y2="45625"/>
                            <a14:foregroundMark x1="30625" y1="45625" x2="45250" y2="32250"/>
                            <a14:foregroundMark x1="45250" y1="32250" x2="45125" y2="25875"/>
                            <a14:foregroundMark x1="6875" y1="20250" x2="5147" y2="28601"/>
                            <a14:foregroundMark x1="16625" y1="29250" x2="33875" y2="24750"/>
                            <a14:foregroundMark x1="35000" y1="21375" x2="24875" y2="34500"/>
                            <a14:foregroundMark x1="25250" y1="32250" x2="20000" y2="31125"/>
                            <a14:foregroundMark x1="18125" y1="32625" x2="21125" y2="32250"/>
                            <a14:backgroundMark x1="3000" y1="32250" x2="3000" y2="32250"/>
                            <a14:backgroundMark x1="3625" y1="30500" x2="4125" y2="32250"/>
                            <a14:backgroundMark x1="3625" y1="28875" x2="4125" y2="31625"/>
                          </a14:backgroundRemoval>
                        </a14:imgEffect>
                      </a14:imgLayer>
                    </a14:imgProps>
                  </a:ext>
                </a:extLst>
              </a:blip>
              <a:srcRect l="3125" t="2734" r="50000" b="50000"/>
              <a:stretch/>
            </p:blipFill>
            <p:spPr>
              <a:xfrm>
                <a:off x="2861436" y="4162581"/>
                <a:ext cx="388264" cy="359717"/>
              </a:xfrm>
              <a:prstGeom prst="rect">
                <a:avLst/>
              </a:prstGeom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B5C3FE8-16BC-7745-A7C1-ADD5238E669E}"/>
                </a:ext>
              </a:extLst>
            </p:cNvPr>
            <p:cNvGrpSpPr/>
            <p:nvPr/>
          </p:nvGrpSpPr>
          <p:grpSpPr>
            <a:xfrm>
              <a:off x="792426" y="5152866"/>
              <a:ext cx="3031982" cy="751565"/>
              <a:chOff x="692410" y="3737732"/>
              <a:chExt cx="2649305" cy="656707"/>
            </a:xfrm>
          </p:grpSpPr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E299C844-F4B0-D341-A98D-ECA45C5BACED}"/>
                  </a:ext>
                </a:extLst>
              </p:cNvPr>
              <p:cNvSpPr/>
              <p:nvPr/>
            </p:nvSpPr>
            <p:spPr>
              <a:xfrm>
                <a:off x="692410" y="3862423"/>
                <a:ext cx="2449802" cy="532016"/>
              </a:xfrm>
              <a:prstGeom prst="roundRect">
                <a:avLst>
                  <a:gd name="adj" fmla="val 9743"/>
                </a:avLst>
              </a:prstGeom>
              <a:solidFill>
                <a:srgbClr val="0097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CH" sz="1600">
                    <a:solidFill>
                      <a:srgbClr val="FFFFFF"/>
                    </a:solidFill>
                    <a:latin typeface="Martel Sans Light" pitchFamily="2" charset="77"/>
                    <a:ea typeface="Helvetica Neue Light" panose="02000403000000020004" pitchFamily="2" charset="0"/>
                    <a:cs typeface="Martel Sans Light" pitchFamily="2" charset="77"/>
                  </a:rPr>
                  <a:t>xx</a:t>
                </a:r>
              </a:p>
              <a:p>
                <a:pPr lvl="0" algn="ctr"/>
                <a:r>
                  <a:rPr lang="fr-CH" sz="1100">
                    <a:solidFill>
                      <a:srgbClr val="FFFFFF"/>
                    </a:solidFill>
                    <a:latin typeface="Martel Sans Light" pitchFamily="2" charset="77"/>
                    <a:ea typeface="Helvetica Neue Light" panose="02000403000000020004" pitchFamily="2" charset="0"/>
                    <a:cs typeface="Martel Sans Light" pitchFamily="2" charset="77"/>
                  </a:rPr>
                  <a:t>(remise à yy)</a:t>
                </a:r>
              </a:p>
            </p:txBody>
          </p:sp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BB3D2904-E25F-F94D-BD43-AF54F6514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62693" y="3737732"/>
                <a:ext cx="579022" cy="532015"/>
              </a:xfrm>
              <a:prstGeom prst="rect">
                <a:avLst/>
              </a:prstGeom>
            </p:spPr>
          </p:pic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1B2EF9B-2495-E548-BBFE-AAEF36EB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6819" y="3036521"/>
              <a:ext cx="662659" cy="608862"/>
            </a:xfrm>
            <a:prstGeom prst="rect">
              <a:avLst/>
            </a:prstGeom>
          </p:spPr>
        </p:pic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1307FE72-DBC4-7741-9CFA-5AAA6F477657}"/>
                </a:ext>
              </a:extLst>
            </p:cNvPr>
            <p:cNvSpPr/>
            <p:nvPr/>
          </p:nvSpPr>
          <p:spPr>
            <a:xfrm>
              <a:off x="7280998" y="3932148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zz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1DD8597-DBCD-F040-B167-20B3E677C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45875" l="53125" r="91750">
                          <a14:foregroundMark x1="54000" y1="21000" x2="66375" y2="44250"/>
                          <a14:foregroundMark x1="66375" y1="44250" x2="91750" y2="28625"/>
                          <a14:foregroundMark x1="91750" y1="28625" x2="74500" y2="7125"/>
                          <a14:foregroundMark x1="74500" y1="7125" x2="68875" y2="8125"/>
                          <a14:foregroundMark x1="65000" y1="21750" x2="74125" y2="29750"/>
                          <a14:foregroundMark x1="68375" y1="32375" x2="77500" y2="19500"/>
                          <a14:foregroundMark x1="79000" y1="35500" x2="76125" y2="29000"/>
                          <a14:foregroundMark x1="65625" y1="30875" x2="65625" y2="35250"/>
                          <a14:foregroundMark x1="53625" y1="20500" x2="53125" y2="31375"/>
                          <a14:foregroundMark x1="67375" y1="45875" x2="77500" y2="45125"/>
                          <a14:foregroundMark x1="64250" y1="19500" x2="78250" y2="30625"/>
                          <a14:foregroundMark x1="80875" y1="19500" x2="72250" y2="27000"/>
                          <a14:foregroundMark x1="66125" y1="18375" x2="69250" y2="22625"/>
                          <a14:foregroundMark x1="66375" y1="33750" x2="66125" y2="26750"/>
                        </a14:backgroundRemoval>
                      </a14:imgEffect>
                    </a14:imgLayer>
                  </a14:imgProps>
                </a:ext>
              </a:extLst>
            </a:blip>
            <a:srcRect l="49026" t="2734" r="3401" b="50000"/>
            <a:stretch/>
          </p:blipFill>
          <p:spPr>
            <a:xfrm>
              <a:off x="9707748" y="3839178"/>
              <a:ext cx="466891" cy="42621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4387372-A79E-AE4A-AA11-4A5EBEBF9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75" b="45625" l="4625" r="45250">
                          <a14:foregroundMark x1="29750" y1="7500" x2="10375" y2="17250"/>
                          <a14:foregroundMark x1="10375" y1="17250" x2="12625" y2="37875"/>
                          <a14:foregroundMark x1="12625" y1="37875" x2="30625" y2="45625"/>
                          <a14:foregroundMark x1="30625" y1="45625" x2="45250" y2="32250"/>
                          <a14:foregroundMark x1="45250" y1="32250" x2="45125" y2="25875"/>
                          <a14:foregroundMark x1="6875" y1="20250" x2="5147" y2="28601"/>
                          <a14:foregroundMark x1="16625" y1="29250" x2="33875" y2="24750"/>
                          <a14:foregroundMark x1="35000" y1="21375" x2="24875" y2="34500"/>
                          <a14:foregroundMark x1="25250" y1="32250" x2="20000" y2="31125"/>
                          <a14:foregroundMark x1="18125" y1="32625" x2="21125" y2="32250"/>
                          <a14:backgroundMark x1="3000" y1="32250" x2="3000" y2="32250"/>
                          <a14:backgroundMark x1="3625" y1="30500" x2="4125" y2="32250"/>
                          <a14:backgroundMark x1="3625" y1="28875" x2="4125" y2="31625"/>
                        </a14:backgroundRemoval>
                      </a14:imgEffect>
                    </a14:imgLayer>
                  </a14:imgProps>
                </a:ext>
              </a:extLst>
            </a:blip>
            <a:srcRect l="3125" t="2734" r="50000" b="50000"/>
            <a:stretch/>
          </p:blipFill>
          <p:spPr>
            <a:xfrm>
              <a:off x="662080" y="6637472"/>
              <a:ext cx="244508" cy="202521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498F67D-6744-894F-A177-D0A2609EA042}"/>
                </a:ext>
              </a:extLst>
            </p:cNvPr>
            <p:cNvSpPr txBox="1"/>
            <p:nvPr/>
          </p:nvSpPr>
          <p:spPr>
            <a:xfrm>
              <a:off x="847917" y="6637472"/>
              <a:ext cx="736099" cy="216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dirty="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Thin" panose="020B0403020202020204" pitchFamily="34" charset="0"/>
                  <a:cs typeface="Martel Sans Light" pitchFamily="2" charset="77"/>
                </a:rPr>
                <a:t>réalisées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81F6D3E-3B6C-A842-BDEC-2BC25DAFCA6F}"/>
                </a:ext>
              </a:extLst>
            </p:cNvPr>
            <p:cNvSpPr txBox="1"/>
            <p:nvPr/>
          </p:nvSpPr>
          <p:spPr>
            <a:xfrm>
              <a:off x="1883668" y="6637472"/>
              <a:ext cx="1104790" cy="216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Thin" panose="020B0403020202020204" pitchFamily="34" charset="0"/>
                  <a:cs typeface="Martel Sans Light" pitchFamily="2" charset="77"/>
                </a:rPr>
                <a:t>en traitement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9887B1A-DC19-2046-8259-5FA94A31F983}"/>
                </a:ext>
              </a:extLst>
            </p:cNvPr>
            <p:cNvSpPr txBox="1"/>
            <p:nvPr/>
          </p:nvSpPr>
          <p:spPr>
            <a:xfrm>
              <a:off x="3134082" y="6637472"/>
              <a:ext cx="827471" cy="216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Thin" panose="020B0403020202020204" pitchFamily="34" charset="0"/>
                  <a:cs typeface="Martel Sans Light" pitchFamily="2" charset="77"/>
                </a:rPr>
                <a:t>rejetées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53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7508FC-6F2D-3948-AD06-AD05CF723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12715" indent="0">
              <a:buNone/>
            </a:pPr>
            <a:r>
              <a:rPr lang="fr-CH" i="1" dirty="0">
                <a:highlight>
                  <a:srgbClr val="C0C0C0"/>
                </a:highlight>
              </a:rPr>
              <a:t>Insérer le graphique 1) du fichier Excel «</a:t>
            </a:r>
            <a:r>
              <a:rPr lang="fr-CH" i="1" cap="all" dirty="0" err="1">
                <a:highlight>
                  <a:srgbClr val="C0C0C0"/>
                </a:highlight>
              </a:rPr>
              <a:t>é</a:t>
            </a:r>
            <a:r>
              <a:rPr lang="fr-CH" i="1" dirty="0" err="1">
                <a:highlight>
                  <a:srgbClr val="C0C0C0"/>
                </a:highlight>
              </a:rPr>
              <a:t>valuation_Mesure</a:t>
            </a:r>
            <a:r>
              <a:rPr lang="fr-CH" i="1" dirty="0">
                <a:highlight>
                  <a:srgbClr val="C0C0C0"/>
                </a:highlight>
              </a:rPr>
              <a:t> des résultats» en tant qu’image.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F733-5352-C342-93ED-1E8F8A222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/>
              <a:t>La charge globale ressentie par les médecins a diminué au cours du projet.</a:t>
            </a:r>
          </a:p>
          <a:p>
            <a:r>
              <a:rPr lang="fr-CH"/>
              <a:t>xx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FD53AA-0F9F-C844-B12E-391324FF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9" y="-130646"/>
            <a:ext cx="9156700" cy="1390650"/>
          </a:xfrm>
        </p:spPr>
        <p:txBody>
          <a:bodyPr/>
          <a:lstStyle/>
          <a:p>
            <a:r>
              <a:rPr lang="fr-CH" dirty="0"/>
              <a:t>Charge de travail </a:t>
            </a:r>
            <a:br>
              <a:rPr lang="fr-CH" dirty="0"/>
            </a:br>
            <a:r>
              <a:rPr lang="fr-CH" dirty="0"/>
              <a:t>résultant de la bureaucratie</a:t>
            </a:r>
          </a:p>
        </p:txBody>
      </p:sp>
    </p:spTree>
    <p:extLst>
      <p:ext uri="{BB962C8B-B14F-4D97-AF65-F5344CB8AC3E}">
        <p14:creationId xmlns:p14="http://schemas.microsoft.com/office/powerpoint/2010/main" val="128467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7508FC-6F2D-3948-AD06-AD05CF723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12715" indent="0">
              <a:buNone/>
            </a:pPr>
            <a:r>
              <a:rPr lang="fr-CH" i="1" dirty="0">
                <a:highlight>
                  <a:srgbClr val="C0C0C0"/>
                </a:highlight>
              </a:rPr>
              <a:t>Insérer le graphique 2a) du fichier Excel «</a:t>
            </a:r>
            <a:r>
              <a:rPr lang="fr-CH" i="1" cap="all" dirty="0" err="1">
                <a:highlight>
                  <a:srgbClr val="C0C0C0"/>
                </a:highlight>
              </a:rPr>
              <a:t>é</a:t>
            </a:r>
            <a:r>
              <a:rPr lang="fr-CH" i="1" dirty="0" err="1">
                <a:highlight>
                  <a:srgbClr val="C0C0C0"/>
                </a:highlight>
              </a:rPr>
              <a:t>valuation_Mesure</a:t>
            </a:r>
            <a:r>
              <a:rPr lang="fr-CH" i="1" dirty="0">
                <a:highlight>
                  <a:srgbClr val="C0C0C0"/>
                </a:highlight>
              </a:rPr>
              <a:t> des résultats».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F733-5352-C342-93ED-1E8F8A222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/>
              <a:t>La charge ressentie lors des tâches médicales effectuées sur les patients a pu être réduite.</a:t>
            </a:r>
          </a:p>
          <a:p>
            <a:r>
              <a:rPr lang="fr-CH"/>
              <a:t>Expériences xx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FD53AA-0F9F-C844-B12E-391324FF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Charge bureaucratique I</a:t>
            </a:r>
          </a:p>
        </p:txBody>
      </p:sp>
    </p:spTree>
    <p:extLst>
      <p:ext uri="{BB962C8B-B14F-4D97-AF65-F5344CB8AC3E}">
        <p14:creationId xmlns:p14="http://schemas.microsoft.com/office/powerpoint/2010/main" val="13169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7508FC-6F2D-3948-AD06-AD05CF723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12715" indent="0">
              <a:buNone/>
            </a:pPr>
            <a:r>
              <a:rPr lang="fr-CH" i="1" dirty="0">
                <a:highlight>
                  <a:srgbClr val="C0C0C0"/>
                </a:highlight>
              </a:rPr>
              <a:t>Insérer le graphique 2b) du fichier Excel «</a:t>
            </a:r>
            <a:r>
              <a:rPr lang="fr-CH" i="1" cap="all" dirty="0" err="1">
                <a:highlight>
                  <a:srgbClr val="C0C0C0"/>
                </a:highlight>
              </a:rPr>
              <a:t>é</a:t>
            </a:r>
            <a:r>
              <a:rPr lang="fr-CH" i="1" dirty="0" err="1">
                <a:highlight>
                  <a:srgbClr val="C0C0C0"/>
                </a:highlight>
              </a:rPr>
              <a:t>valuation_Mesure</a:t>
            </a:r>
            <a:r>
              <a:rPr lang="fr-CH" i="1" dirty="0">
                <a:highlight>
                  <a:srgbClr val="C0C0C0"/>
                </a:highlight>
              </a:rPr>
              <a:t> des résultats» 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F733-5352-C342-93ED-1E8F8A222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/>
              <a:t>La charge ressentie lors des tâches médicales </a:t>
            </a:r>
            <a:r>
              <a:rPr lang="fr-CH" b="1"/>
              <a:t>NON</a:t>
            </a:r>
            <a:r>
              <a:rPr lang="fr-CH"/>
              <a:t> effectuées sur les patients a pu être réduite.</a:t>
            </a:r>
          </a:p>
          <a:p>
            <a:r>
              <a:rPr lang="fr-CH"/>
              <a:t>Expériences xx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FD53AA-0F9F-C844-B12E-391324FF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Charge bureaucratique II</a:t>
            </a:r>
          </a:p>
        </p:txBody>
      </p:sp>
    </p:spTree>
    <p:extLst>
      <p:ext uri="{BB962C8B-B14F-4D97-AF65-F5344CB8AC3E}">
        <p14:creationId xmlns:p14="http://schemas.microsoft.com/office/powerpoint/2010/main" val="348101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7508FC-6F2D-3948-AD06-AD05CF723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12715" indent="0">
              <a:buNone/>
            </a:pPr>
            <a:r>
              <a:rPr lang="fr-CH" i="1" dirty="0">
                <a:highlight>
                  <a:srgbClr val="C0C0C0"/>
                </a:highlight>
              </a:rPr>
              <a:t>Insérer le graphique 2c) du fichier Excel «</a:t>
            </a:r>
            <a:r>
              <a:rPr lang="fr-CH" i="1" cap="all" dirty="0" err="1">
                <a:highlight>
                  <a:srgbClr val="C0C0C0"/>
                </a:highlight>
              </a:rPr>
              <a:t>é</a:t>
            </a:r>
            <a:r>
              <a:rPr lang="fr-CH" i="1" dirty="0" err="1">
                <a:highlight>
                  <a:srgbClr val="C0C0C0"/>
                </a:highlight>
              </a:rPr>
              <a:t>valuation_Mesure</a:t>
            </a:r>
            <a:r>
              <a:rPr lang="fr-CH" i="1" dirty="0">
                <a:highlight>
                  <a:srgbClr val="C0C0C0"/>
                </a:highlight>
              </a:rPr>
              <a:t> des résultats» 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F733-5352-C342-93ED-1E8F8A222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/>
              <a:t>La charge ressentie lors des autres tâches effectuées a pu être réduite.</a:t>
            </a:r>
          </a:p>
          <a:p>
            <a:r>
              <a:rPr lang="fr-CH"/>
              <a:t>Expériences xx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FD53AA-0F9F-C844-B12E-391324FF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Charge bureaucratique III</a:t>
            </a:r>
          </a:p>
        </p:txBody>
      </p:sp>
    </p:spTree>
    <p:extLst>
      <p:ext uri="{BB962C8B-B14F-4D97-AF65-F5344CB8AC3E}">
        <p14:creationId xmlns:p14="http://schemas.microsoft.com/office/powerpoint/2010/main" val="57119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7508FC-6F2D-3948-AD06-AD05CF723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12715" indent="0">
              <a:buNone/>
            </a:pPr>
            <a:r>
              <a:rPr lang="fr-CH" i="1">
                <a:highlight>
                  <a:srgbClr val="C0C0C0"/>
                </a:highlight>
              </a:rPr>
              <a:t>Insérer le graphique 3) du fichier Excel «Analyse des résultats».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F733-5352-C342-93ED-1E8F8A222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/>
              <a:t>L’efficacité du travail perçue a pu être augmentée.</a:t>
            </a:r>
          </a:p>
          <a:p>
            <a:r>
              <a:rPr lang="fr-CH"/>
              <a:t>Projets mis en œuvre...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FD53AA-0F9F-C844-B12E-391324FF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Efficacité du travail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E84B2F-C7ED-864D-98DB-995F4A32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2" y="2024014"/>
            <a:ext cx="4652077" cy="40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7630F-F4F8-504A-A6B4-807C54CA4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/>
              <a:t>Feed-back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7508FC-6F2D-3948-AD06-AD05CF723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lvl="0"/>
            <a:r>
              <a:rPr lang="fr-CH" sz="2200">
                <a:solidFill>
                  <a:srgbClr val="000000"/>
                </a:solidFill>
              </a:rPr>
              <a:t>xx...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EBC9B1-9E51-C949-A818-7003974BF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/>
              <a:t>Propositions d’amélioration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F733-5352-C342-93ED-1E8F8A2226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H"/>
              <a:t>xx...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FD53AA-0F9F-C844-B12E-391324FF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Retours</a:t>
            </a:r>
          </a:p>
        </p:txBody>
      </p:sp>
    </p:spTree>
    <p:extLst>
      <p:ext uri="{BB962C8B-B14F-4D97-AF65-F5344CB8AC3E}">
        <p14:creationId xmlns:p14="http://schemas.microsoft.com/office/powerpoint/2010/main" val="196700955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 simpe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526981893FC4CA0C8E7062F47235A" ma:contentTypeVersion="13" ma:contentTypeDescription="Ein neues Dokument erstellen." ma:contentTypeScope="" ma:versionID="56bae4a1590c738411affd2177b54fbd">
  <xsd:schema xmlns:xsd="http://www.w3.org/2001/XMLSchema" xmlns:xs="http://www.w3.org/2001/XMLSchema" xmlns:p="http://schemas.microsoft.com/office/2006/metadata/properties" xmlns:ns2="7c5fcfb2-5db4-46f9-81ab-10aec9957980" xmlns:ns3="479ca1a7-049c-4076-aec2-820fd03ab299" targetNamespace="http://schemas.microsoft.com/office/2006/metadata/properties" ma:root="true" ma:fieldsID="fff4cf14336b9f926a48ea7aa3baf9ae" ns2:_="" ns3:_="">
    <xsd:import namespace="7c5fcfb2-5db4-46f9-81ab-10aec9957980"/>
    <xsd:import namespace="479ca1a7-049c-4076-aec2-820fd03ab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fcfb2-5db4-46f9-81ab-10aec9957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a1a7-049c-4076-aec2-820fd03ab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DE602-ACDA-442F-8F93-1301C4D82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fcfb2-5db4-46f9-81ab-10aec9957980"/>
    <ds:schemaRef ds:uri="479ca1a7-049c-4076-aec2-820fd03ab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52ECF0-23FD-447F-8A53-0BFBD9EC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F9C3DC-111C-4236-8D48-04B91E0B6604}">
  <ds:schemaRefs>
    <ds:schemaRef ds:uri="7c5fcfb2-5db4-46f9-81ab-10aec9957980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79ca1a7-049c-4076-aec2-820fd03ab299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simpel</Template>
  <TotalTime>0</TotalTime>
  <Words>463</Words>
  <Application>Microsoft Office PowerPoint</Application>
  <PresentationFormat>Benutzerdefiniert</PresentationFormat>
  <Paragraphs>57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Martel Sans</vt:lpstr>
      <vt:lpstr>Martel Sans Light</vt:lpstr>
      <vt:lpstr>Verdana</vt:lpstr>
      <vt:lpstr>Wingdings</vt:lpstr>
      <vt:lpstr>PowerPoint-Vorlage simpel</vt:lpstr>
      <vt:lpstr>Plus de médecine et  moins de bureaucratie!  Conclusion projet clinique «Réduction de la bureaucratie» à nom de ta clinique </vt:lpstr>
      <vt:lpstr>Aperçu du déroulement du projet</vt:lpstr>
      <vt:lpstr>Aperçu des idées (solutions)  Réduction de la bureaucratie</vt:lpstr>
      <vt:lpstr>Charge de travail  résultant de la bureaucratie</vt:lpstr>
      <vt:lpstr>Charge bureaucratique I</vt:lpstr>
      <vt:lpstr>Charge bureaucratique II</vt:lpstr>
      <vt:lpstr>Charge bureaucratique III</vt:lpstr>
      <vt:lpstr>Efficacité du travail</vt:lpstr>
      <vt:lpstr>Retours</vt:lpstr>
    </vt:vector>
  </TitlesOfParts>
  <Company>in4U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a1100_vhn</dc:creator>
  <cp:lastModifiedBy>François Egli</cp:lastModifiedBy>
  <cp:revision>315</cp:revision>
  <cp:lastPrinted>2020-06-16T14:34:13Z</cp:lastPrinted>
  <dcterms:created xsi:type="dcterms:W3CDTF">2013-04-23T06:14:12Z</dcterms:created>
  <dcterms:modified xsi:type="dcterms:W3CDTF">2023-05-01T08:40:44Z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0x0101007A8526981893FC4CA0C8E7062F47235A</vt:lpwstr>
  </property>
</Properties>
</file>