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4"/>
  </p:sldMasterIdLst>
  <p:notesMasterIdLst>
    <p:notesMasterId r:id="rId8"/>
  </p:notesMasterIdLst>
  <p:handoutMasterIdLst>
    <p:handoutMasterId r:id="rId9"/>
  </p:handoutMasterIdLst>
  <p:sldIdLst>
    <p:sldId id="302" r:id="rId5"/>
    <p:sldId id="1164" r:id="rId6"/>
    <p:sldId id="301" r:id="rId7"/>
  </p:sldIdLst>
  <p:sldSz cx="10464800" cy="7848600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e Aebi" initials="AA" lastIdx="6" clrIdx="0"/>
  <p:cmAuthor id="1" name="Pache Suzana" initials="PS" lastIdx="2" clrIdx="1">
    <p:extLst>
      <p:ext uri="{19B8F6BF-5375-455C-9EA6-DF929625EA0E}">
        <p15:presenceInfo xmlns:p15="http://schemas.microsoft.com/office/powerpoint/2012/main" userId="Pache Suz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AFA"/>
    <a:srgbClr val="F68B7E"/>
    <a:srgbClr val="F26A5A"/>
    <a:srgbClr val="FDE4B9"/>
    <a:srgbClr val="A6ED8D"/>
    <a:srgbClr val="80E45A"/>
    <a:srgbClr val="C8F6B9"/>
    <a:srgbClr val="98A2EF"/>
    <a:srgbClr val="5B6BE6"/>
    <a:srgbClr val="52D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6" autoAdjust="0"/>
    <p:restoredTop sz="86259" autoAdjust="0"/>
  </p:normalViewPr>
  <p:slideViewPr>
    <p:cSldViewPr>
      <p:cViewPr varScale="1">
        <p:scale>
          <a:sx n="87" d="100"/>
          <a:sy n="87" d="100"/>
        </p:scale>
        <p:origin x="1404" y="60"/>
      </p:cViewPr>
      <p:guideLst>
        <p:guide orient="horz" pos="2472"/>
        <p:guide pos="3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FEC2736-8B77-4BEE-A772-161CDDBCAAD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71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9229196-C9FC-4802-961C-4C00704C558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562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0B7FB-FB30-4DBA-B871-427F0943A89C}" type="slidenum">
              <a:rPr lang="de-CH"/>
              <a:pPr/>
              <a:t>1</a:t>
            </a:fld>
            <a:endParaRPr lang="de-CH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9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2B5662-16DB-8D49-BD7C-2242A3FB75E3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224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885" y="1692052"/>
            <a:ext cx="8895080" cy="157003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3988" y="3420251"/>
            <a:ext cx="8023013" cy="1830387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9B0731C-8A6E-8745-A4C6-1C2032F95197}"/>
              </a:ext>
            </a:extLst>
          </p:cNvPr>
          <p:cNvGrpSpPr/>
          <p:nvPr userDrawn="1"/>
        </p:nvGrpSpPr>
        <p:grpSpPr>
          <a:xfrm>
            <a:off x="0" y="7668716"/>
            <a:ext cx="10473878" cy="251892"/>
            <a:chOff x="0" y="7740724"/>
            <a:chExt cx="9151932" cy="251892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2E9D2F5-8866-1043-AF80-17806120F5DF}"/>
                </a:ext>
              </a:extLst>
            </p:cNvPr>
            <p:cNvSpPr/>
            <p:nvPr userDrawn="1"/>
          </p:nvSpPr>
          <p:spPr>
            <a:xfrm>
              <a:off x="0" y="7740724"/>
              <a:ext cx="3059832" cy="251892"/>
            </a:xfrm>
            <a:prstGeom prst="rect">
              <a:avLst/>
            </a:prstGeom>
            <a:solidFill>
              <a:srgbClr val="064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005CCBD-5798-6941-8840-46C11A4A061E}"/>
                </a:ext>
              </a:extLst>
            </p:cNvPr>
            <p:cNvSpPr/>
            <p:nvPr userDrawn="1"/>
          </p:nvSpPr>
          <p:spPr>
            <a:xfrm>
              <a:off x="3053166" y="7740724"/>
              <a:ext cx="3045600" cy="251892"/>
            </a:xfrm>
            <a:prstGeom prst="rect">
              <a:avLst/>
            </a:prstGeom>
            <a:solidFill>
              <a:srgbClr val="D72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EA6841D-168A-B84A-9279-785B5E351086}"/>
                </a:ext>
              </a:extLst>
            </p:cNvPr>
            <p:cNvSpPr/>
            <p:nvPr userDrawn="1"/>
          </p:nvSpPr>
          <p:spPr>
            <a:xfrm>
              <a:off x="6084168" y="7740724"/>
              <a:ext cx="3067764" cy="251892"/>
            </a:xfrm>
            <a:prstGeom prst="rect">
              <a:avLst/>
            </a:prstGeom>
            <a:solidFill>
              <a:srgbClr val="42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8DBEDDDD-47C5-7B44-95F3-775C6006D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526957"/>
            <a:ext cx="4608512" cy="709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1pPr>
            <a:lvl2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2pPr>
            <a:lvl3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3pPr>
            <a:lvl4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4pPr>
            <a:lvl5pPr>
              <a:lnSpc>
                <a:spcPct val="114000"/>
              </a:lnSpc>
              <a:spcBef>
                <a:spcPts val="458"/>
              </a:spcBef>
              <a:spcAft>
                <a:spcPts val="320"/>
              </a:spcAft>
              <a:buClr>
                <a:srgbClr val="0641A2"/>
              </a:buClr>
              <a:defRPr sz="2200"/>
            </a:lvl5pPr>
          </a:lstStyle>
          <a:p>
            <a:pPr lvl="0"/>
            <a:r>
              <a:rPr lang="de-DE" dirty="0"/>
              <a:t>Textmasterformate durch Klicken </a:t>
            </a:r>
            <a:r>
              <a:rPr lang="de-DE" dirty="0" err="1"/>
              <a:t>bearbeitenfslkdjf</a:t>
            </a:r>
            <a:r>
              <a:rPr lang="de-DE" dirty="0"/>
              <a:t> </a:t>
            </a:r>
            <a:r>
              <a:rPr lang="de-DE" dirty="0" err="1"/>
              <a:t>söldkfj</a:t>
            </a:r>
            <a:r>
              <a:rPr lang="de-DE" dirty="0"/>
              <a:t> </a:t>
            </a:r>
            <a:r>
              <a:rPr lang="de-DE" dirty="0" err="1"/>
              <a:t>söldkjfsöldjflösdkjf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32DA8A-7B9E-F749-ACD3-53B0592EAA8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58589" y="179884"/>
            <a:ext cx="7870177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de-DE" dirty="0"/>
              <a:t>Test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48600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14157" y="2005020"/>
            <a:ext cx="4491143" cy="4886325"/>
          </a:xfrm>
        </p:spPr>
        <p:txBody>
          <a:bodyPr/>
          <a:lstStyle>
            <a:lvl1pPr>
              <a:buClr>
                <a:srgbClr val="0641A2"/>
              </a:buClr>
              <a:defRPr sz="2200"/>
            </a:lvl1pPr>
            <a:lvl2pPr>
              <a:buClr>
                <a:srgbClr val="0641A2"/>
              </a:buClr>
              <a:defRPr sz="2200"/>
            </a:lvl2pPr>
            <a:lvl3pPr>
              <a:buClr>
                <a:srgbClr val="0641A2"/>
              </a:buClr>
              <a:defRPr sz="2200"/>
            </a:lvl3pPr>
            <a:lvl4pPr>
              <a:buClr>
                <a:srgbClr val="0641A2"/>
              </a:buClr>
              <a:defRPr sz="2200"/>
            </a:lvl4pPr>
            <a:lvl5pPr>
              <a:buClr>
                <a:srgbClr val="0641A2"/>
              </a:buClr>
              <a:defRPr sz="2200"/>
            </a:lvl5pPr>
            <a:lvl6pPr>
              <a:defRPr sz="2060"/>
            </a:lvl6pPr>
            <a:lvl7pPr>
              <a:defRPr sz="2060"/>
            </a:lvl7pPr>
            <a:lvl8pPr>
              <a:defRPr sz="2060"/>
            </a:lvl8pPr>
            <a:lvl9pPr>
              <a:defRPr sz="206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217945B-704E-2541-B21D-D4BD75815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3241" y="1757370"/>
            <a:ext cx="4623771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41" y="2489200"/>
            <a:ext cx="4623771" cy="4521200"/>
          </a:xfrm>
        </p:spPr>
        <p:txBody>
          <a:bodyPr/>
          <a:lstStyle>
            <a:lvl1pPr>
              <a:buClr>
                <a:srgbClr val="0641A2"/>
              </a:buClr>
              <a:defRPr sz="2500"/>
            </a:lvl1pPr>
            <a:lvl2pPr>
              <a:buClr>
                <a:srgbClr val="0641A2"/>
              </a:buClr>
              <a:defRPr sz="2000"/>
            </a:lvl2pPr>
            <a:lvl3pPr>
              <a:buClr>
                <a:srgbClr val="0641A2"/>
              </a:buClr>
              <a:defRPr sz="1800"/>
            </a:lvl3pPr>
            <a:lvl4pPr>
              <a:buClr>
                <a:srgbClr val="0641A2"/>
              </a:buClr>
              <a:defRPr sz="1600"/>
            </a:lvl4pPr>
            <a:lvl5pPr>
              <a:buClr>
                <a:srgbClr val="0641A2"/>
              </a:buClr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315977" y="1757370"/>
            <a:ext cx="4625587" cy="73183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23208" indent="0">
              <a:buNone/>
              <a:defRPr sz="2289" b="1"/>
            </a:lvl2pPr>
            <a:lvl3pPr marL="1046414" indent="0">
              <a:buNone/>
              <a:defRPr sz="2060" b="1"/>
            </a:lvl3pPr>
            <a:lvl4pPr marL="1569622" indent="0">
              <a:buNone/>
              <a:defRPr sz="1831" b="1"/>
            </a:lvl4pPr>
            <a:lvl5pPr marL="2092831" indent="0">
              <a:buNone/>
              <a:defRPr sz="1831" b="1"/>
            </a:lvl5pPr>
            <a:lvl6pPr marL="2616037" indent="0">
              <a:buNone/>
              <a:defRPr sz="1831" b="1"/>
            </a:lvl6pPr>
            <a:lvl7pPr marL="3139245" indent="0">
              <a:buNone/>
              <a:defRPr sz="1831" b="1"/>
            </a:lvl7pPr>
            <a:lvl8pPr marL="3662453" indent="0">
              <a:buNone/>
              <a:defRPr sz="1831" b="1"/>
            </a:lvl8pPr>
            <a:lvl9pPr marL="4185659" indent="0">
              <a:buNone/>
              <a:defRPr sz="1831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315977" y="2489200"/>
            <a:ext cx="4625587" cy="4521200"/>
          </a:xfrm>
        </p:spPr>
        <p:txBody>
          <a:bodyPr/>
          <a:lstStyle>
            <a:lvl1pPr marL="305203" marR="0" indent="-2924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200"/>
            </a:lvl1pPr>
            <a:lvl2pPr marL="664909" marR="0" indent="-319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971931" marR="0" indent="-26705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278952" marR="0" indent="-30702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4pPr>
            <a:lvl5pPr marL="1638657" marR="0" indent="-307022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rgbClr val="0641A2"/>
              </a:buClr>
              <a:buSzTx/>
              <a:buFont typeface="Arial" panose="020B0604020202020204" pitchFamily="34" charset="0"/>
              <a:buChar char="•"/>
              <a:tabLst/>
              <a:defRPr sz="1600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F1DA0E-60AD-0542-A78A-88D1A73E3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8589" y="-321987"/>
            <a:ext cx="91567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993B14EB-54EF-524D-BA7F-4B33EB428A55}"/>
              </a:ext>
            </a:extLst>
          </p:cNvPr>
          <p:cNvSpPr/>
          <p:nvPr userDrawn="1"/>
        </p:nvSpPr>
        <p:spPr>
          <a:xfrm>
            <a:off x="0" y="1"/>
            <a:ext cx="8611175" cy="1187995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641A2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600" y="1679764"/>
            <a:ext cx="9303942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AA5C10-10EE-C94B-996B-5DBAF29E580B}"/>
              </a:ext>
            </a:extLst>
          </p:cNvPr>
          <p:cNvSpPr/>
          <p:nvPr userDrawn="1"/>
        </p:nvSpPr>
        <p:spPr>
          <a:xfrm>
            <a:off x="0" y="7668716"/>
            <a:ext cx="3501808" cy="251892"/>
          </a:xfrm>
          <a:prstGeom prst="rect">
            <a:avLst/>
          </a:prstGeom>
          <a:solidFill>
            <a:srgbClr val="06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0953912-9A88-814C-A99F-612658020BD7}"/>
              </a:ext>
            </a:extLst>
          </p:cNvPr>
          <p:cNvSpPr/>
          <p:nvPr userDrawn="1"/>
        </p:nvSpPr>
        <p:spPr>
          <a:xfrm>
            <a:off x="3494179" y="7668716"/>
            <a:ext cx="3485520" cy="251892"/>
          </a:xfrm>
          <a:prstGeom prst="rect">
            <a:avLst/>
          </a:prstGeom>
          <a:solidFill>
            <a:srgbClr val="D72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A3C337-70E2-0545-B8C6-D3A361CDBF50}"/>
              </a:ext>
            </a:extLst>
          </p:cNvPr>
          <p:cNvSpPr/>
          <p:nvPr userDrawn="1"/>
        </p:nvSpPr>
        <p:spPr>
          <a:xfrm>
            <a:off x="6962996" y="7668716"/>
            <a:ext cx="3510885" cy="251892"/>
          </a:xfrm>
          <a:prstGeom prst="rect">
            <a:avLst/>
          </a:prstGeom>
          <a:solidFill>
            <a:srgbClr val="42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3B37404-6637-F640-8FFE-10868D6FFAB6}"/>
              </a:ext>
            </a:extLst>
          </p:cNvPr>
          <p:cNvSpPr txBox="1">
            <a:spLocks/>
          </p:cNvSpPr>
          <p:nvPr userDrawn="1"/>
        </p:nvSpPr>
        <p:spPr>
          <a:xfrm>
            <a:off x="630716" y="7617715"/>
            <a:ext cx="956886" cy="365125"/>
          </a:xfrm>
          <a:prstGeom prst="rect">
            <a:avLst/>
          </a:prstGeom>
        </p:spPr>
        <p:txBody>
          <a:bodyPr vert="horz" lIns="104648" tIns="52324" rIns="104648" bIns="52324" rtlCol="0" anchor="ctr"/>
          <a:lstStyle>
            <a:defPPr>
              <a:defRPr lang="de-CH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</a:pPr>
            <a:fld id="{22442D0D-C005-624C-9424-C3C0683CA9BA}" type="slidenum">
              <a:rPr lang="de-DE" sz="1259" b="1" smtClean="0">
                <a:solidFill>
                  <a:schemeClr val="bg1"/>
                </a:solidFill>
                <a:latin typeface="Martel Sans" pitchFamily="2" charset="77"/>
                <a:cs typeface="Martel Sans" pitchFamily="2" charset="77"/>
              </a:rPr>
              <a:pPr algn="l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 sz="1259" b="1" dirty="0">
              <a:solidFill>
                <a:schemeClr val="bg1"/>
              </a:solidFill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5EAA11B7-6A2B-C641-BF63-28D95B2CC0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589" y="179884"/>
            <a:ext cx="7787768" cy="96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648" tIns="52324" rIns="104648" bIns="52324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bg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endParaRPr lang="de-DE" sz="3200" kern="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B6FAF06-BE5B-344D-A5B7-C831A4521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969" y="323900"/>
            <a:ext cx="996573" cy="556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7" r:id="rId2"/>
    <p:sldLayoutId id="2147483669" r:id="rId3"/>
    <p:sldLayoutId id="214748367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62" b="1" i="0">
          <a:solidFill>
            <a:schemeClr val="bg1"/>
          </a:solidFill>
          <a:latin typeface="Martel Sans" pitchFamily="2" charset="77"/>
          <a:ea typeface="+mj-ea"/>
          <a:cs typeface="Martel Sans" pitchFamily="2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5pPr>
      <a:lvl6pPr marL="523208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6pPr>
      <a:lvl7pPr marL="1046414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7pPr>
      <a:lvl8pPr marL="1569622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8pPr>
      <a:lvl9pPr marL="2092831" algn="l" rtl="0" eaLnBrk="1" fontAlgn="base" hangingPunct="1">
        <a:spcBef>
          <a:spcPct val="0"/>
        </a:spcBef>
        <a:spcAft>
          <a:spcPct val="0"/>
        </a:spcAft>
        <a:defRPr sz="4349">
          <a:solidFill>
            <a:schemeClr val="tx2"/>
          </a:solidFill>
          <a:latin typeface="Verdana" pitchFamily="34" charset="0"/>
        </a:defRPr>
      </a:lvl9pPr>
    </p:titleStyle>
    <p:bodyStyle>
      <a:lvl1pPr marL="305203" indent="-292488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ea typeface="+mn-ea"/>
          <a:cs typeface="Martel Sans" pitchFamily="2" charset="77"/>
        </a:defRPr>
      </a:lvl1pPr>
      <a:lvl2pPr marL="664909" indent="-319737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2pPr>
      <a:lvl3pPr marL="971931" indent="-267055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3pPr>
      <a:lvl4pPr marL="1278952" indent="-307022" algn="l" rtl="0" eaLnBrk="1" fontAlgn="base" hangingPunct="1">
        <a:spcBef>
          <a:spcPct val="20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4pPr>
      <a:lvl5pPr marL="1638657" indent="-307022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Arial" panose="020B0604020202020204" pitchFamily="34" charset="0"/>
        <a:buChar char="•"/>
        <a:tabLst/>
        <a:defRPr sz="2200" b="0" i="0">
          <a:solidFill>
            <a:schemeClr val="tx1"/>
          </a:solidFill>
          <a:latin typeface="Martel Sans" pitchFamily="2" charset="77"/>
          <a:cs typeface="Martel Sans" pitchFamily="2" charset="77"/>
        </a:defRPr>
      </a:lvl5pPr>
      <a:lvl6pPr marL="2919426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6pPr>
      <a:lvl7pPr marL="3442633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7pPr>
      <a:lvl8pPr marL="3965840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8pPr>
      <a:lvl9pPr marL="4489049" indent="-455991" algn="l" rtl="0" eaLnBrk="1" fontAlgn="base" hangingPunct="1">
        <a:spcBef>
          <a:spcPct val="25000"/>
        </a:spcBef>
        <a:spcAft>
          <a:spcPct val="0"/>
        </a:spcAft>
        <a:buClr>
          <a:srgbClr val="3366CC"/>
        </a:buClr>
        <a:buFont typeface="Wingdings" pitchFamily="2" charset="2"/>
        <a:buChar char="§"/>
        <a:defRPr sz="2289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3208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6414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69622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2831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16037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39245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62453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85659" algn="l" defTabSz="1046414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2450" y="1260004"/>
            <a:ext cx="9432478" cy="3226222"/>
          </a:xfrm>
        </p:spPr>
        <p:txBody>
          <a:bodyPr/>
          <a:lstStyle/>
          <a:p>
            <a:r>
              <a:rPr lang="fr-CH" sz="5400" dirty="0"/>
              <a:t>Plus de médecine et </a:t>
            </a:r>
            <a:br>
              <a:rPr lang="fr-CH" sz="5400" dirty="0"/>
            </a:br>
            <a:r>
              <a:rPr lang="fr-CH" sz="5400" dirty="0"/>
              <a:t>moins de bureaucratie!</a:t>
            </a:r>
            <a:br>
              <a:rPr lang="fr-CH" sz="4400" dirty="0"/>
            </a:br>
            <a:br>
              <a:rPr lang="fr-CH" sz="3200" dirty="0"/>
            </a:br>
            <a:r>
              <a:rPr lang="fr-CH" dirty="0"/>
              <a:t>Recueil d’idées «Réduction de la bureaucratie» </a:t>
            </a:r>
            <a:r>
              <a:rPr lang="fr-CH" i="1" dirty="0">
                <a:highlight>
                  <a:srgbClr val="C0C0C0"/>
                </a:highlight>
              </a:rPr>
              <a:t>Nom de ta clinique</a:t>
            </a:r>
            <a:br>
              <a:rPr lang="fr-CH" dirty="0"/>
            </a:br>
            <a:endParaRPr lang="fr-CH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F2BCBA5-63FE-D44A-B9EA-289E48736772}"/>
              </a:ext>
            </a:extLst>
          </p:cNvPr>
          <p:cNvSpPr txBox="1">
            <a:spLocks noChangeArrowheads="1"/>
          </p:cNvSpPr>
          <p:nvPr/>
        </p:nvSpPr>
        <p:spPr>
          <a:xfrm>
            <a:off x="559076" y="4572372"/>
            <a:ext cx="6617540" cy="1792154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>
                <a:solidFill>
                  <a:schemeClr val="tx1"/>
                </a:solidFill>
                <a:latin typeface="Martel Sans" pitchFamily="2" charset="77"/>
                <a:ea typeface="+mj-ea"/>
                <a:cs typeface="Martel Sans" pitchFamily="2" charset="77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5pPr>
            <a:lvl6pPr marL="523208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6pPr>
            <a:lvl7pPr marL="1046414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7pPr>
            <a:lvl8pPr marL="1569622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8pPr>
            <a:lvl9pPr marL="2092831" algn="l" rtl="0" eaLnBrk="1" fontAlgn="base" hangingPunct="1">
              <a:spcBef>
                <a:spcPct val="0"/>
              </a:spcBef>
              <a:spcAft>
                <a:spcPct val="0"/>
              </a:spcAft>
              <a:defRPr sz="4349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fr-CH" sz="2800" b="0"/>
              <a:t>Aperçu des idées (solutions) sélectionnées et présentation sous forme de fiches de projet.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E765760-CE03-9042-B910-C888782112C6}"/>
              </a:ext>
            </a:extLst>
          </p:cNvPr>
          <p:cNvSpPr/>
          <p:nvPr/>
        </p:nvSpPr>
        <p:spPr>
          <a:xfrm>
            <a:off x="7752680" y="251892"/>
            <a:ext cx="2447702" cy="7920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/>
              <a:t>Logo de l’hôpital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8122A92-12F6-BB49-A028-64CF6742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349" y="3946376"/>
            <a:ext cx="3428033" cy="34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9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sz="2600" dirty="0"/>
              <a:t>Aperçu des idées (solutions) </a:t>
            </a:r>
            <a:br>
              <a:rPr lang="fr-CH" sz="2600" dirty="0"/>
            </a:br>
            <a:r>
              <a:rPr lang="fr-CH" sz="2600" dirty="0"/>
              <a:t>Réduction de la bureaucratie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3895DD3-E5EF-3F49-860A-27939720A235}"/>
              </a:ext>
            </a:extLst>
          </p:cNvPr>
          <p:cNvGrpSpPr/>
          <p:nvPr/>
        </p:nvGrpSpPr>
        <p:grpSpPr>
          <a:xfrm>
            <a:off x="552450" y="1620044"/>
            <a:ext cx="9637792" cy="5303742"/>
            <a:chOff x="617713" y="2400483"/>
            <a:chExt cx="9637792" cy="4523303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CA52327-DCF2-D54D-AD3D-F52BFE113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45875" l="53125" r="91750">
                          <a14:foregroundMark x1="54000" y1="21000" x2="66375" y2="44250"/>
                          <a14:foregroundMark x1="66375" y1="44250" x2="91750" y2="28625"/>
                          <a14:foregroundMark x1="91750" y1="28625" x2="74500" y2="7125"/>
                          <a14:foregroundMark x1="74500" y1="7125" x2="68875" y2="8125"/>
                          <a14:foregroundMark x1="65000" y1="21750" x2="74125" y2="29750"/>
                          <a14:foregroundMark x1="68375" y1="32375" x2="77500" y2="19500"/>
                          <a14:foregroundMark x1="79000" y1="35500" x2="76125" y2="29000"/>
                          <a14:foregroundMark x1="65625" y1="30875" x2="65625" y2="35250"/>
                          <a14:foregroundMark x1="53625" y1="20500" x2="53125" y2="31375"/>
                          <a14:foregroundMark x1="67375" y1="45875" x2="77500" y2="45125"/>
                          <a14:foregroundMark x1="64250" y1="19500" x2="78250" y2="30625"/>
                          <a14:foregroundMark x1="80875" y1="19500" x2="72250" y2="27000"/>
                          <a14:foregroundMark x1="66125" y1="18375" x2="69250" y2="22625"/>
                          <a14:foregroundMark x1="66375" y1="33750" x2="66125" y2="26750"/>
                        </a14:backgroundRemoval>
                      </a14:imgEffect>
                    </a14:imgLayer>
                  </a14:imgProps>
                </a:ext>
              </a:extLst>
            </a:blip>
            <a:srcRect l="49026" t="2734" r="3401" b="50000"/>
            <a:stretch/>
          </p:blipFill>
          <p:spPr>
            <a:xfrm>
              <a:off x="2988458" y="6644720"/>
              <a:ext cx="211651" cy="197284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A2EEA7BE-3D30-0D43-AAE0-D41AA9CF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5255" y="6571672"/>
              <a:ext cx="390868" cy="352114"/>
            </a:xfrm>
            <a:prstGeom prst="rect">
              <a:avLst/>
            </a:prstGeom>
          </p:spPr>
        </p:pic>
        <p:sp>
          <p:nvSpPr>
            <p:cNvPr id="5" name="Abgerundetes Rechteck 4">
              <a:extLst>
                <a:ext uri="{FF2B5EF4-FFF2-40B4-BE49-F238E27FC236}">
                  <a16:creationId xmlns:a16="http://schemas.microsoft.com/office/drawing/2014/main" id="{0988A92F-2D6F-B44E-93C5-1917CE72EC78}"/>
                </a:ext>
              </a:extLst>
            </p:cNvPr>
            <p:cNvSpPr/>
            <p:nvPr/>
          </p:nvSpPr>
          <p:spPr>
            <a:xfrm>
              <a:off x="617713" y="2400483"/>
              <a:ext cx="3130588" cy="4138352"/>
            </a:xfrm>
            <a:prstGeom prst="roundRect">
              <a:avLst>
                <a:gd name="adj" fmla="val 9743"/>
              </a:avLst>
            </a:prstGeom>
            <a:solidFill>
              <a:srgbClr val="54C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Mesures d’optimisation Tâches médicales effectuées sur les patients</a:t>
              </a:r>
            </a:p>
          </p:txBody>
        </p:sp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25D73855-D3FA-BA44-964E-89A1F9F610D6}"/>
                </a:ext>
              </a:extLst>
            </p:cNvPr>
            <p:cNvSpPr/>
            <p:nvPr/>
          </p:nvSpPr>
          <p:spPr>
            <a:xfrm>
              <a:off x="3871315" y="2400483"/>
              <a:ext cx="3130588" cy="4138352"/>
            </a:xfrm>
            <a:prstGeom prst="roundRect">
              <a:avLst>
                <a:gd name="adj" fmla="val 9743"/>
              </a:avLst>
            </a:prstGeom>
            <a:solidFill>
              <a:srgbClr val="54C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Mesures d’optimisation Tâches médicales NON effectuées sur les patients</a:t>
              </a:r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A466549E-6F8F-3147-B085-2636C712004A}"/>
                </a:ext>
              </a:extLst>
            </p:cNvPr>
            <p:cNvSpPr/>
            <p:nvPr/>
          </p:nvSpPr>
          <p:spPr>
            <a:xfrm>
              <a:off x="7124917" y="2400483"/>
              <a:ext cx="3130588" cy="4138352"/>
            </a:xfrm>
            <a:prstGeom prst="roundRect">
              <a:avLst>
                <a:gd name="adj" fmla="val 9743"/>
              </a:avLst>
            </a:prstGeom>
            <a:solidFill>
              <a:srgbClr val="54C6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Propositions d’amélioration Autres tâches</a:t>
              </a:r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0A05AD76-5E03-6D47-A86A-DF9E56A93541}"/>
                </a:ext>
              </a:extLst>
            </p:cNvPr>
            <p:cNvSpPr/>
            <p:nvPr/>
          </p:nvSpPr>
          <p:spPr>
            <a:xfrm>
              <a:off x="792425" y="4724763"/>
              <a:ext cx="2803662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xx</a:t>
              </a:r>
            </a:p>
          </p:txBody>
        </p:sp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A85C5284-043A-D043-9C8E-C39ACC958B90}"/>
                </a:ext>
              </a:extLst>
            </p:cNvPr>
            <p:cNvSpPr/>
            <p:nvPr/>
          </p:nvSpPr>
          <p:spPr>
            <a:xfrm>
              <a:off x="792425" y="3994754"/>
              <a:ext cx="2803662" cy="608862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fr-CH" sz="1600">
                  <a:solidFill>
                    <a:srgbClr val="FFFFFF"/>
                  </a:solidFill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xx</a:t>
              </a:r>
            </a:p>
          </p:txBody>
        </p:sp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6B10E5EA-536D-1942-9C1C-63287FE06070}"/>
                </a:ext>
              </a:extLst>
            </p:cNvPr>
            <p:cNvSpPr/>
            <p:nvPr/>
          </p:nvSpPr>
          <p:spPr>
            <a:xfrm>
              <a:off x="4027001" y="3852617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yy</a:t>
              </a: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F7FF0CB8-A088-1F49-8D0D-0F0616F4798C}"/>
                </a:ext>
              </a:extLst>
            </p:cNvPr>
            <p:cNvSpPr/>
            <p:nvPr/>
          </p:nvSpPr>
          <p:spPr>
            <a:xfrm>
              <a:off x="4027001" y="4440491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yy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AC3D63B9-402E-3E41-995D-AE8EBBC7D2FD}"/>
                </a:ext>
              </a:extLst>
            </p:cNvPr>
            <p:cNvSpPr/>
            <p:nvPr/>
          </p:nvSpPr>
          <p:spPr>
            <a:xfrm>
              <a:off x="4027001" y="3264743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yy</a:t>
              </a: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39B1E390-70A1-1F4E-8E41-495C2832F489}"/>
                </a:ext>
              </a:extLst>
            </p:cNvPr>
            <p:cNvSpPr/>
            <p:nvPr/>
          </p:nvSpPr>
          <p:spPr>
            <a:xfrm>
              <a:off x="7280602" y="3361341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zz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025314C-305B-5640-8C51-C1BC909DEC6E}"/>
                </a:ext>
              </a:extLst>
            </p:cNvPr>
            <p:cNvGrpSpPr/>
            <p:nvPr/>
          </p:nvGrpSpPr>
          <p:grpSpPr>
            <a:xfrm>
              <a:off x="792425" y="3231906"/>
              <a:ext cx="2926676" cy="641700"/>
              <a:chOff x="692410" y="4162581"/>
              <a:chExt cx="2557290" cy="560709"/>
            </a:xfrm>
          </p:grpSpPr>
          <p:sp>
            <p:nvSpPr>
              <p:cNvPr id="18" name="Abgerundetes Rechteck 17">
                <a:extLst>
                  <a:ext uri="{FF2B5EF4-FFF2-40B4-BE49-F238E27FC236}">
                    <a16:creationId xmlns:a16="http://schemas.microsoft.com/office/drawing/2014/main" id="{09DBC5E7-6D66-D445-8F90-9B4AD9CFFBD2}"/>
                  </a:ext>
                </a:extLst>
              </p:cNvPr>
              <p:cNvSpPr/>
              <p:nvPr/>
            </p:nvSpPr>
            <p:spPr>
              <a:xfrm>
                <a:off x="692410" y="4191274"/>
                <a:ext cx="2449802" cy="532016"/>
              </a:xfrm>
              <a:prstGeom prst="roundRect">
                <a:avLst>
                  <a:gd name="adj" fmla="val 9743"/>
                </a:avLst>
              </a:prstGeom>
              <a:solidFill>
                <a:srgbClr val="0097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CH" sz="1600">
                    <a:latin typeface="Martel Sans Light" pitchFamily="2" charset="77"/>
                    <a:ea typeface="Helvetica Neue Light" panose="02000403000000020004" pitchFamily="2" charset="0"/>
                    <a:cs typeface="Martel Sans Light" pitchFamily="2" charset="77"/>
                  </a:rPr>
                  <a:t>xx</a:t>
                </a:r>
              </a:p>
            </p:txBody>
          </p:sp>
          <p:pic>
            <p:nvPicPr>
              <p:cNvPr id="20" name="Grafik 19">
                <a:extLst>
                  <a:ext uri="{FF2B5EF4-FFF2-40B4-BE49-F238E27FC236}">
                    <a16:creationId xmlns:a16="http://schemas.microsoft.com/office/drawing/2014/main" id="{1931693A-5405-5F43-97C5-C4A34C90C2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375" b="45625" l="4625" r="45250">
                            <a14:foregroundMark x1="29750" y1="7500" x2="10375" y2="17250"/>
                            <a14:foregroundMark x1="10375" y1="17250" x2="12625" y2="37875"/>
                            <a14:foregroundMark x1="12625" y1="37875" x2="30625" y2="45625"/>
                            <a14:foregroundMark x1="30625" y1="45625" x2="45250" y2="32250"/>
                            <a14:foregroundMark x1="45250" y1="32250" x2="45125" y2="25875"/>
                            <a14:foregroundMark x1="6875" y1="20250" x2="5147" y2="28601"/>
                            <a14:foregroundMark x1="16625" y1="29250" x2="33875" y2="24750"/>
                            <a14:foregroundMark x1="35000" y1="21375" x2="24875" y2="34500"/>
                            <a14:foregroundMark x1="25250" y1="32250" x2="20000" y2="31125"/>
                            <a14:foregroundMark x1="18125" y1="32625" x2="21125" y2="32250"/>
                            <a14:backgroundMark x1="3000" y1="32250" x2="3000" y2="32250"/>
                            <a14:backgroundMark x1="3625" y1="30500" x2="4125" y2="32250"/>
                            <a14:backgroundMark x1="3625" y1="28875" x2="4125" y2="31625"/>
                          </a14:backgroundRemoval>
                        </a14:imgEffect>
                      </a14:imgLayer>
                    </a14:imgProps>
                  </a:ext>
                </a:extLst>
              </a:blip>
              <a:srcRect l="3125" t="2734" r="50000" b="50000"/>
              <a:stretch/>
            </p:blipFill>
            <p:spPr>
              <a:xfrm>
                <a:off x="2861436" y="4162581"/>
                <a:ext cx="388264" cy="359717"/>
              </a:xfrm>
              <a:prstGeom prst="rect">
                <a:avLst/>
              </a:prstGeom>
            </p:spPr>
          </p:pic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2B5C3FE8-16BC-7745-A7C1-ADD5238E669E}"/>
                </a:ext>
              </a:extLst>
            </p:cNvPr>
            <p:cNvGrpSpPr/>
            <p:nvPr/>
          </p:nvGrpSpPr>
          <p:grpSpPr>
            <a:xfrm>
              <a:off x="792426" y="5152866"/>
              <a:ext cx="3031982" cy="751565"/>
              <a:chOff x="692410" y="3737732"/>
              <a:chExt cx="2649305" cy="656707"/>
            </a:xfrm>
          </p:grpSpPr>
          <p:sp>
            <p:nvSpPr>
              <p:cNvPr id="16" name="Abgerundetes Rechteck 15">
                <a:extLst>
                  <a:ext uri="{FF2B5EF4-FFF2-40B4-BE49-F238E27FC236}">
                    <a16:creationId xmlns:a16="http://schemas.microsoft.com/office/drawing/2014/main" id="{E299C844-F4B0-D341-A98D-ECA45C5BACED}"/>
                  </a:ext>
                </a:extLst>
              </p:cNvPr>
              <p:cNvSpPr/>
              <p:nvPr/>
            </p:nvSpPr>
            <p:spPr>
              <a:xfrm>
                <a:off x="692410" y="3862423"/>
                <a:ext cx="2449802" cy="532016"/>
              </a:xfrm>
              <a:prstGeom prst="roundRect">
                <a:avLst>
                  <a:gd name="adj" fmla="val 9743"/>
                </a:avLst>
              </a:prstGeom>
              <a:solidFill>
                <a:srgbClr val="0097E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fr-CH" sz="1600">
                    <a:solidFill>
                      <a:srgbClr val="FFFFFF"/>
                    </a:solidFill>
                    <a:latin typeface="Martel Sans Light" pitchFamily="2" charset="77"/>
                    <a:ea typeface="Helvetica Neue Light" panose="02000403000000020004" pitchFamily="2" charset="0"/>
                    <a:cs typeface="Martel Sans Light" pitchFamily="2" charset="77"/>
                  </a:rPr>
                  <a:t>xx</a:t>
                </a:r>
              </a:p>
              <a:p>
                <a:pPr lvl="0" algn="ctr"/>
                <a:r>
                  <a:rPr lang="fr-CH" sz="1100">
                    <a:solidFill>
                      <a:srgbClr val="FFFFFF"/>
                    </a:solidFill>
                    <a:latin typeface="Martel Sans Light" pitchFamily="2" charset="77"/>
                    <a:ea typeface="Helvetica Neue Light" panose="02000403000000020004" pitchFamily="2" charset="0"/>
                    <a:cs typeface="Martel Sans Light" pitchFamily="2" charset="77"/>
                  </a:rPr>
                  <a:t>(remise à yy)</a:t>
                </a:r>
              </a:p>
            </p:txBody>
          </p:sp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BB3D2904-E25F-F94D-BD43-AF54F6514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762693" y="3737732"/>
                <a:ext cx="579022" cy="532015"/>
              </a:xfrm>
              <a:prstGeom prst="rect">
                <a:avLst/>
              </a:prstGeom>
            </p:spPr>
          </p:pic>
        </p:grp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B1B2EF9B-2495-E548-BBFE-AAEF36EB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56819" y="3036521"/>
              <a:ext cx="662659" cy="608862"/>
            </a:xfrm>
            <a:prstGeom prst="rect">
              <a:avLst/>
            </a:prstGeom>
          </p:spPr>
        </p:pic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1307FE72-DBC4-7741-9CFA-5AAA6F477657}"/>
                </a:ext>
              </a:extLst>
            </p:cNvPr>
            <p:cNvSpPr/>
            <p:nvPr/>
          </p:nvSpPr>
          <p:spPr>
            <a:xfrm>
              <a:off x="7280998" y="3932148"/>
              <a:ext cx="2813174" cy="428106"/>
            </a:xfrm>
            <a:prstGeom prst="roundRect">
              <a:avLst>
                <a:gd name="adj" fmla="val 9743"/>
              </a:avLst>
            </a:prstGeom>
            <a:solidFill>
              <a:srgbClr val="0097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zz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1DD8597-DBCD-F040-B167-20B3E677C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45875" l="53125" r="91750">
                          <a14:foregroundMark x1="54000" y1="21000" x2="66375" y2="44250"/>
                          <a14:foregroundMark x1="66375" y1="44250" x2="91750" y2="28625"/>
                          <a14:foregroundMark x1="91750" y1="28625" x2="74500" y2="7125"/>
                          <a14:foregroundMark x1="74500" y1="7125" x2="68875" y2="8125"/>
                          <a14:foregroundMark x1="65000" y1="21750" x2="74125" y2="29750"/>
                          <a14:foregroundMark x1="68375" y1="32375" x2="77500" y2="19500"/>
                          <a14:foregroundMark x1="79000" y1="35500" x2="76125" y2="29000"/>
                          <a14:foregroundMark x1="65625" y1="30875" x2="65625" y2="35250"/>
                          <a14:foregroundMark x1="53625" y1="20500" x2="53125" y2="31375"/>
                          <a14:foregroundMark x1="67375" y1="45875" x2="77500" y2="45125"/>
                          <a14:foregroundMark x1="64250" y1="19500" x2="78250" y2="30625"/>
                          <a14:foregroundMark x1="80875" y1="19500" x2="72250" y2="27000"/>
                          <a14:foregroundMark x1="66125" y1="18375" x2="69250" y2="22625"/>
                          <a14:foregroundMark x1="66375" y1="33750" x2="66125" y2="26750"/>
                        </a14:backgroundRemoval>
                      </a14:imgEffect>
                    </a14:imgLayer>
                  </a14:imgProps>
                </a:ext>
              </a:extLst>
            </a:blip>
            <a:srcRect l="49026" t="2734" r="3401" b="50000"/>
            <a:stretch/>
          </p:blipFill>
          <p:spPr>
            <a:xfrm>
              <a:off x="9707748" y="3839178"/>
              <a:ext cx="466891" cy="426219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54387372-A79E-AE4A-AA11-4A5EBEBF9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75" b="45625" l="4625" r="45250">
                          <a14:foregroundMark x1="29750" y1="7500" x2="10375" y2="17250"/>
                          <a14:foregroundMark x1="10375" y1="17250" x2="12625" y2="37875"/>
                          <a14:foregroundMark x1="12625" y1="37875" x2="30625" y2="45625"/>
                          <a14:foregroundMark x1="30625" y1="45625" x2="45250" y2="32250"/>
                          <a14:foregroundMark x1="45250" y1="32250" x2="45125" y2="25875"/>
                          <a14:foregroundMark x1="6875" y1="20250" x2="5147" y2="28601"/>
                          <a14:foregroundMark x1="16625" y1="29250" x2="33875" y2="24750"/>
                          <a14:foregroundMark x1="35000" y1="21375" x2="24875" y2="34500"/>
                          <a14:foregroundMark x1="25250" y1="32250" x2="20000" y2="31125"/>
                          <a14:foregroundMark x1="18125" y1="32625" x2="21125" y2="32250"/>
                          <a14:backgroundMark x1="3000" y1="32250" x2="3000" y2="32250"/>
                          <a14:backgroundMark x1="3625" y1="30500" x2="4125" y2="32250"/>
                          <a14:backgroundMark x1="3625" y1="28875" x2="4125" y2="31625"/>
                        </a14:backgroundRemoval>
                      </a14:imgEffect>
                    </a14:imgLayer>
                  </a14:imgProps>
                </a:ext>
              </a:extLst>
            </a:blip>
            <a:srcRect l="3125" t="2734" r="50000" b="50000"/>
            <a:stretch/>
          </p:blipFill>
          <p:spPr>
            <a:xfrm>
              <a:off x="662080" y="6637472"/>
              <a:ext cx="244508" cy="202521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9498F67D-6744-894F-A177-D0A2609EA042}"/>
                </a:ext>
              </a:extLst>
            </p:cNvPr>
            <p:cNvSpPr txBox="1"/>
            <p:nvPr/>
          </p:nvSpPr>
          <p:spPr>
            <a:xfrm>
              <a:off x="847917" y="6637472"/>
              <a:ext cx="736099" cy="216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dirty="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Thin" panose="020B0403020202020204" pitchFamily="34" charset="0"/>
                  <a:cs typeface="Martel Sans Light" pitchFamily="2" charset="77"/>
                </a:rPr>
                <a:t>réalisées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81F6D3E-3B6C-A842-BDEC-2BC25DAFCA6F}"/>
                </a:ext>
              </a:extLst>
            </p:cNvPr>
            <p:cNvSpPr txBox="1"/>
            <p:nvPr/>
          </p:nvSpPr>
          <p:spPr>
            <a:xfrm>
              <a:off x="1883668" y="6637472"/>
              <a:ext cx="1104790" cy="216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 dirty="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Thin" panose="020B0403020202020204" pitchFamily="34" charset="0"/>
                  <a:cs typeface="Martel Sans Light" pitchFamily="2" charset="77"/>
                </a:rPr>
                <a:t>en traitement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9887B1A-DC19-2046-8259-5FA94A31F983}"/>
                </a:ext>
              </a:extLst>
            </p:cNvPr>
            <p:cNvSpPr txBox="1"/>
            <p:nvPr/>
          </p:nvSpPr>
          <p:spPr>
            <a:xfrm>
              <a:off x="3134082" y="6637472"/>
              <a:ext cx="827471" cy="216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05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Thin" panose="020B0403020202020204" pitchFamily="34" charset="0"/>
                  <a:cs typeface="Martel Sans Light" pitchFamily="2" charset="77"/>
                </a:rPr>
                <a:t>rejetées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53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77F487E-5DFE-5F42-B57D-5AA5F262BE18}"/>
              </a:ext>
            </a:extLst>
          </p:cNvPr>
          <p:cNvGrpSpPr/>
          <p:nvPr/>
        </p:nvGrpSpPr>
        <p:grpSpPr>
          <a:xfrm>
            <a:off x="544311" y="1458241"/>
            <a:ext cx="9512625" cy="5942923"/>
            <a:chOff x="543418" y="1458241"/>
            <a:chExt cx="8331928" cy="3813865"/>
          </a:xfrm>
        </p:grpSpPr>
        <p:sp>
          <p:nvSpPr>
            <p:cNvPr id="20" name="Inhaltsplatzhalter 4">
              <a:extLst>
                <a:ext uri="{FF2B5EF4-FFF2-40B4-BE49-F238E27FC236}">
                  <a16:creationId xmlns:a16="http://schemas.microsoft.com/office/drawing/2014/main" id="{0170479E-6DDA-0542-9D8B-B87728D31011}"/>
                </a:ext>
              </a:extLst>
            </p:cNvPr>
            <p:cNvSpPr txBox="1">
              <a:spLocks/>
            </p:cNvSpPr>
            <p:nvPr/>
          </p:nvSpPr>
          <p:spPr>
            <a:xfrm>
              <a:off x="543418" y="4017870"/>
              <a:ext cx="3984299" cy="125423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lIns="54000" tIns="54000" rIns="27000" bIns="54000"/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20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	</a:t>
              </a:r>
              <a:r>
                <a:rPr lang="fr-CH" sz="1600" u="sng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Light" panose="02000403000000020004" pitchFamily="2" charset="0"/>
                  <a:cs typeface="Martel Sans" panose="00000500000000000000" pitchFamily="2" charset="0"/>
                </a:rPr>
                <a:t>Application (COMMENT) </a:t>
              </a:r>
            </a:p>
            <a:p>
              <a:pPr marL="179388" indent="-122238"/>
              <a:r>
                <a:rPr lang="fr-CH" sz="1600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Thin" panose="020B0403020202020204" pitchFamily="34" charset="0"/>
                  <a:cs typeface="Martel Sans" panose="00000500000000000000" pitchFamily="2" charset="0"/>
                </a:rPr>
                <a:t>zz</a:t>
              </a:r>
            </a:p>
          </p:txBody>
        </p:sp>
        <p:sp>
          <p:nvSpPr>
            <p:cNvPr id="21" name="Textplatzhalter 6">
              <a:extLst>
                <a:ext uri="{FF2B5EF4-FFF2-40B4-BE49-F238E27FC236}">
                  <a16:creationId xmlns:a16="http://schemas.microsoft.com/office/drawing/2014/main" id="{7B0525AD-2B4B-D84F-B1FA-02615BDA950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2450" y="1458242"/>
              <a:ext cx="3975267" cy="131112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54000" tIns="54000" rIns="68580" bIns="5400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20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	</a:t>
              </a:r>
              <a:r>
                <a:rPr lang="fr-CH" sz="1600" u="sng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Light" panose="02000403000000020004" pitchFamily="2" charset="0"/>
                  <a:cs typeface="Martel Sans" panose="00000500000000000000" pitchFamily="2" charset="0"/>
                </a:rPr>
                <a:t>Idée / objectif (OÙ) </a:t>
              </a:r>
            </a:p>
            <a:p>
              <a:pPr marL="179388" indent="-155575">
                <a:buFont typeface="Arial" panose="020B0604020202020204" pitchFamily="34" charset="0"/>
                <a:buChar char="•"/>
              </a:pPr>
              <a:r>
                <a:rPr lang="fr-CH" sz="1600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Thin" panose="020B0403020202020204" pitchFamily="34" charset="0"/>
                  <a:cs typeface="Martel Sans" panose="00000500000000000000" pitchFamily="2" charset="0"/>
                </a:rPr>
                <a:t>xx</a:t>
              </a:r>
            </a:p>
          </p:txBody>
        </p:sp>
        <p:sp>
          <p:nvSpPr>
            <p:cNvPr id="22" name="Inhaltsplatzhalter 4">
              <a:extLst>
                <a:ext uri="{FF2B5EF4-FFF2-40B4-BE49-F238E27FC236}">
                  <a16:creationId xmlns:a16="http://schemas.microsoft.com/office/drawing/2014/main" id="{5117A72E-A4DD-3547-B2F7-AB03C9F524E6}"/>
                </a:ext>
              </a:extLst>
            </p:cNvPr>
            <p:cNvSpPr txBox="1">
              <a:spLocks/>
            </p:cNvSpPr>
            <p:nvPr/>
          </p:nvSpPr>
          <p:spPr>
            <a:xfrm>
              <a:off x="547933" y="2827813"/>
              <a:ext cx="3984299" cy="111619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lIns="54000" tIns="54000" rIns="27000" bIns="54000"/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20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	</a:t>
              </a:r>
              <a:r>
                <a:rPr lang="fr-CH" sz="1600" u="sng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Light" panose="02000403000000020004" pitchFamily="2" charset="0"/>
                  <a:cs typeface="Martel Sans" panose="00000500000000000000" pitchFamily="2" charset="0"/>
                </a:rPr>
                <a:t>Contenu (QUOI) </a:t>
              </a:r>
            </a:p>
            <a:p>
              <a:pPr marL="179388" indent="-131763"/>
              <a:r>
                <a:rPr lang="fr-CH" sz="1600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Thin" panose="020B0403020202020204" pitchFamily="34" charset="0"/>
                  <a:cs typeface="Martel Sans" panose="00000500000000000000" pitchFamily="2" charset="0"/>
                </a:rPr>
                <a:t>yy</a:t>
              </a:r>
            </a:p>
          </p:txBody>
        </p:sp>
        <p:sp>
          <p:nvSpPr>
            <p:cNvPr id="23" name="Inhaltsplatzhalter 5">
              <a:extLst>
                <a:ext uri="{FF2B5EF4-FFF2-40B4-BE49-F238E27FC236}">
                  <a16:creationId xmlns:a16="http://schemas.microsoft.com/office/drawing/2014/main" id="{D4E0B417-3890-BA46-A925-19E88961E2F0}"/>
                </a:ext>
              </a:extLst>
            </p:cNvPr>
            <p:cNvSpPr txBox="1">
              <a:spLocks/>
            </p:cNvSpPr>
            <p:nvPr/>
          </p:nvSpPr>
          <p:spPr>
            <a:xfrm>
              <a:off x="4649514" y="3549153"/>
              <a:ext cx="4222122" cy="172065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lIns="54000" tIns="54000" bIns="54000"/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20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	</a:t>
              </a:r>
              <a:r>
                <a:rPr lang="fr-CH" sz="1600" u="sng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Light" panose="02000403000000020004" pitchFamily="2" charset="0"/>
                  <a:cs typeface="Martel Sans" panose="00000500000000000000" pitchFamily="2" charset="0"/>
                </a:rPr>
                <a:t>Réalisation du projet (QUI/QUAND) </a:t>
              </a:r>
            </a:p>
            <a:p>
              <a:pPr marL="0" indent="0">
                <a:buNone/>
              </a:pPr>
              <a:endParaRPr lang="fr-CH" sz="1200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ea typeface="Helvetica Neue Thin" panose="020B0403020202020204" pitchFamily="34" charset="0"/>
                <a:cs typeface="Martel Sans Light" pitchFamily="2" charset="77"/>
              </a:endParaRPr>
            </a:p>
            <a:p>
              <a:pPr marL="0" indent="0">
                <a:buNone/>
              </a:pPr>
              <a:endParaRPr lang="fr-CH" sz="1050" dirty="0">
                <a:solidFill>
                  <a:schemeClr val="tx1">
                    <a:lumMod val="50000"/>
                  </a:schemeClr>
                </a:solidFill>
                <a:latin typeface="Martel Sans Light" pitchFamily="2" charset="77"/>
                <a:ea typeface="Helvetica Neue Thin" panose="020B0403020202020204" pitchFamily="34" charset="0"/>
                <a:cs typeface="Martel Sans Light" pitchFamily="2" charset="77"/>
              </a:endParaRPr>
            </a:p>
          </p:txBody>
        </p:sp>
        <p:sp>
          <p:nvSpPr>
            <p:cNvPr id="24" name="Textplatzhalter 6">
              <a:extLst>
                <a:ext uri="{FF2B5EF4-FFF2-40B4-BE49-F238E27FC236}">
                  <a16:creationId xmlns:a16="http://schemas.microsoft.com/office/drawing/2014/main" id="{286CA2E2-3595-C149-AAC6-50ACF4AC01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54754" y="1458241"/>
              <a:ext cx="4220592" cy="2029031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54000" tIns="54000" rIns="68580" bIns="5400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b="0" i="0" kern="1200">
                  <a:solidFill>
                    <a:schemeClr val="tx1"/>
                  </a:solidFill>
                  <a:latin typeface="Helvetica Neue Thin"/>
                  <a:ea typeface="ＭＳ Ｐゴシック" charset="0"/>
                  <a:cs typeface="Helvetica Neue Thin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H" sz="1200">
                  <a:solidFill>
                    <a:schemeClr val="tx1">
                      <a:lumMod val="50000"/>
                    </a:schemeClr>
                  </a:solidFill>
                  <a:latin typeface="Martel Sans Light" pitchFamily="2" charset="77"/>
                  <a:ea typeface="Helvetica Neue Light" panose="02000403000000020004" pitchFamily="2" charset="0"/>
                  <a:cs typeface="Martel Sans Light" pitchFamily="2" charset="77"/>
                </a:rPr>
                <a:t>	</a:t>
              </a:r>
              <a:r>
                <a:rPr lang="fr-CH" sz="1600" u="sng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Light" panose="02000403000000020004" pitchFamily="2" charset="0"/>
                  <a:cs typeface="Martel Sans" panose="00000500000000000000" pitchFamily="2" charset="0"/>
                </a:rPr>
                <a:t> Situation initiale / contexte (POURQUOI) </a:t>
              </a:r>
            </a:p>
            <a:p>
              <a:pPr marL="179388" indent="-155575">
                <a:buFont typeface="Arial" panose="020B0604020202020204" pitchFamily="34" charset="0"/>
                <a:buChar char="•"/>
              </a:pPr>
              <a:r>
                <a:rPr lang="fr-CH" sz="1600">
                  <a:solidFill>
                    <a:schemeClr val="tx1">
                      <a:lumMod val="50000"/>
                    </a:schemeClr>
                  </a:solidFill>
                  <a:latin typeface="Martel Sans" panose="00000500000000000000" pitchFamily="2" charset="0"/>
                  <a:ea typeface="Helvetica Neue Thin" panose="020B0403020202020204" pitchFamily="34" charset="0"/>
                  <a:cs typeface="Martel Sans" panose="00000500000000000000" pitchFamily="2" charset="0"/>
                </a:rPr>
                <a:t>xx</a:t>
              </a: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64D41ED7-E87C-FF43-8478-9984CF6D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800"/>
              <a:t>Fiche signalétique Mesures d’amélioration</a:t>
            </a:r>
            <a:br>
              <a:rPr lang="fr-CH" sz="2800"/>
            </a:br>
            <a:r>
              <a:rPr lang="fr-CH" sz="2800" i="1"/>
              <a:t>Nom du projet_____________________</a:t>
            </a:r>
          </a:p>
        </p:txBody>
      </p:sp>
      <p:pic>
        <p:nvPicPr>
          <p:cNvPr id="12" name="Picture 5" descr="D:\Eigene Dateien\Documents\1_Daten_Work\Projekte\1_GOV_LEAD\ENTWICKLUNG\METAMODELLE-QUINT-QUART\JPEG_PRÄSENTATION\04.31.01P_090525_KOBO-CONTEXT-BINOCULARS.jpg">
            <a:extLst>
              <a:ext uri="{FF2B5EF4-FFF2-40B4-BE49-F238E27FC236}">
                <a16:creationId xmlns:a16="http://schemas.microsoft.com/office/drawing/2014/main" id="{067BDCCE-C999-6C42-ABFE-1573AB52CE39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57" y="1458241"/>
            <a:ext cx="273362" cy="343606"/>
          </a:xfrm>
          <a:prstGeom prst="rect">
            <a:avLst/>
          </a:prstGeom>
          <a:noFill/>
        </p:spPr>
      </p:pic>
      <p:pic>
        <p:nvPicPr>
          <p:cNvPr id="13" name="Picture 6" descr="D:\Eigene Dateien\Documents\1_Daten_Work\Projekte\1_GOV_LEAD\ENTWICKLUNG\METAMODELLE-QUINT-QUART\JPEG_PRÄSENTATION\04.27.01P_090525_KOBO-CONTEXT-MICROSCOPE.jpg">
            <a:extLst>
              <a:ext uri="{FF2B5EF4-FFF2-40B4-BE49-F238E27FC236}">
                <a16:creationId xmlns:a16="http://schemas.microsoft.com/office/drawing/2014/main" id="{2FA8F2B4-20B8-414E-87A7-9E8D3CBACEB8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657" y="3592365"/>
            <a:ext cx="273363" cy="273363"/>
          </a:xfrm>
          <a:prstGeom prst="rect">
            <a:avLst/>
          </a:prstGeom>
          <a:noFill/>
        </p:spPr>
      </p:pic>
      <p:pic>
        <p:nvPicPr>
          <p:cNvPr id="14" name="Picture 4" descr="D:\Eigene Dateien\Documents\1_Daten_Work\Projekte\1_GOV_LEAD\ENTWICKLUNG\METAMODELLE-QUINT-QUART\JPEG_PRÄSENTATION\04.28.01P_090525_KOBO-CONTEXT-BALLOON.jpg">
            <a:extLst>
              <a:ext uri="{FF2B5EF4-FFF2-40B4-BE49-F238E27FC236}">
                <a16:creationId xmlns:a16="http://schemas.microsoft.com/office/drawing/2014/main" id="{07B33251-0CC0-374F-8F15-FAF6FE2FDBE7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8" y="5446761"/>
            <a:ext cx="244734" cy="244734"/>
          </a:xfrm>
          <a:prstGeom prst="rect">
            <a:avLst/>
          </a:prstGeom>
          <a:noFill/>
        </p:spPr>
      </p:pic>
      <p:pic>
        <p:nvPicPr>
          <p:cNvPr id="15" name="Picture 5" descr="D:\Eigene Dateien\Documents\1_Daten_Work\Projekte\1_GOV_LEAD\ENTWICKLUNG\METAMODELLE-QUINT-QUART\JPEG_PRÄSENTATION\04.29.01P_090525_KOBO-CONTEXT-LIGHTER.jpg">
            <a:extLst>
              <a:ext uri="{FF2B5EF4-FFF2-40B4-BE49-F238E27FC236}">
                <a16:creationId xmlns:a16="http://schemas.microsoft.com/office/drawing/2014/main" id="{88F414C3-56D4-4E41-85B4-D3CE11D76A34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4390" y="1458241"/>
            <a:ext cx="360807" cy="333229"/>
          </a:xfrm>
          <a:prstGeom prst="rect">
            <a:avLst/>
          </a:prstGeom>
          <a:noFill/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4DFDCB0-F13A-7C43-B642-FBF308714FFF}"/>
              </a:ext>
            </a:extLst>
          </p:cNvPr>
          <p:cNvGrpSpPr/>
          <p:nvPr/>
        </p:nvGrpSpPr>
        <p:grpSpPr>
          <a:xfrm>
            <a:off x="5309568" y="4687686"/>
            <a:ext cx="350631" cy="360040"/>
            <a:chOff x="7452320" y="3457221"/>
            <a:chExt cx="357907" cy="371745"/>
          </a:xfrm>
        </p:grpSpPr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39C33D25-B887-094E-9F38-284E6A906381}"/>
                </a:ext>
              </a:extLst>
            </p:cNvPr>
            <p:cNvSpPr/>
            <p:nvPr/>
          </p:nvSpPr>
          <p:spPr>
            <a:xfrm>
              <a:off x="7475553" y="3509746"/>
              <a:ext cx="311439" cy="288032"/>
            </a:xfrm>
            <a:prstGeom prst="ellipse">
              <a:avLst/>
            </a:prstGeom>
            <a:solidFill>
              <a:srgbClr val="B4E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8" name="Picture 5" descr="D:\Eigene Dateien\Documents\1_Daten_Work\Projekte\1_GOV_LEAD\ENTWICKLUNG\METAMODELLE-QUINT-QUART\JPEG_PRÄSENTATION\04.30.01P_090525_KOBO-CONTEXT-MARKER.jpg">
              <a:extLst>
                <a:ext uri="{FF2B5EF4-FFF2-40B4-BE49-F238E27FC236}">
                  <a16:creationId xmlns:a16="http://schemas.microsoft.com/office/drawing/2014/main" id="{671152FF-FE9C-4949-B32A-02C304A6723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3457221"/>
              <a:ext cx="357907" cy="371745"/>
            </a:xfrm>
            <a:prstGeom prst="rect">
              <a:avLst/>
            </a:prstGeom>
            <a:noFill/>
          </p:spPr>
        </p:pic>
      </p:grpSp>
      <p:graphicFrame>
        <p:nvGraphicFramePr>
          <p:cNvPr id="25" name="Tabelle 24">
            <a:extLst>
              <a:ext uri="{FF2B5EF4-FFF2-40B4-BE49-F238E27FC236}">
                <a16:creationId xmlns:a16="http://schemas.microsoft.com/office/drawing/2014/main" id="{7A58D3D9-E0AC-A340-9285-B427ED8DB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39629"/>
              </p:ext>
            </p:extLst>
          </p:nvPr>
        </p:nvGraphicFramePr>
        <p:xfrm>
          <a:off x="5327327" y="5144640"/>
          <a:ext cx="4646595" cy="2229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895">
                <a:tc>
                  <a:txBody>
                    <a:bodyPr/>
                    <a:lstStyle/>
                    <a:p>
                      <a:pPr marL="0" marR="0" indent="0" algn="l" defTabSz="10464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Direction du projet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indent="0" algn="l" defTabSz="10464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Nom, interne/externe 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Développement du concept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indent="0" algn="l" defTabSz="10464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Nom, interne/externe 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1959677822"/>
                  </a:ext>
                </a:extLst>
              </a:tr>
              <a:tr h="33752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Mise en œuvre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indent="0" algn="l" defTabSz="10464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Nom, interne/externe 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2712486591"/>
                  </a:ext>
                </a:extLst>
              </a:tr>
              <a:tr h="368744">
                <a:tc>
                  <a:txBody>
                    <a:bodyPr/>
                    <a:lstStyle/>
                    <a:p>
                      <a:pPr marL="0" marR="0" indent="0" algn="l" defTabSz="10464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Communication 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200" b="0" i="0" noProof="0">
                        <a:solidFill>
                          <a:schemeClr val="tx1">
                            <a:lumMod val="50000"/>
                          </a:schemeClr>
                        </a:solidFill>
                        <a:latin typeface="Martel Sans" panose="00000500000000000000" pitchFamily="2" charset="0"/>
                        <a:ea typeface="Helvetica Neue Thin" panose="020B0403020202020204" pitchFamily="34" charset="0"/>
                        <a:cs typeface="Martel Sans" panose="00000500000000000000" pitchFamily="2" charset="0"/>
                      </a:endParaRP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31">
                <a:tc>
                  <a:txBody>
                    <a:bodyPr/>
                    <a:lstStyle/>
                    <a:p>
                      <a:pPr marL="0" marR="0" indent="0" algn="l" defTabSz="10464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Durée de développement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xx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789755856"/>
                  </a:ext>
                </a:extLst>
              </a:tr>
              <a:tr h="399759">
                <a:tc>
                  <a:txBody>
                    <a:bodyPr/>
                    <a:lstStyle/>
                    <a:p>
                      <a:pPr marL="0" marR="0" indent="0" algn="l" defTabSz="10464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95488" algn="l"/>
                        </a:tabLst>
                        <a:defRPr/>
                      </a:pPr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Estimation des coûts</a:t>
                      </a:r>
                    </a:p>
                  </a:txBody>
                  <a:tcPr marL="68580" marR="68580" marT="27000" marB="27000" anchor="ctr"/>
                </a:tc>
                <a:tc>
                  <a:txBody>
                    <a:bodyPr/>
                    <a:lstStyle/>
                    <a:p>
                      <a:r>
                        <a:rPr lang="fr-CH" sz="1200" b="0" i="0" noProof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Martel Sans" panose="00000500000000000000" pitchFamily="2" charset="0"/>
                          <a:ea typeface="Helvetica Neue Thin" panose="020B0403020202020204" pitchFamily="34" charset="0"/>
                          <a:cs typeface="Martel Sans" panose="00000500000000000000" pitchFamily="2" charset="0"/>
                        </a:rPr>
                        <a:t>CHF x’xxx.-</a:t>
                      </a:r>
                    </a:p>
                  </a:txBody>
                  <a:tcPr marL="68580" marR="68580" marT="27000" marB="27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0572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Vorlage simpe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8526981893FC4CA0C8E7062F47235A" ma:contentTypeVersion="13" ma:contentTypeDescription="Ein neues Dokument erstellen." ma:contentTypeScope="" ma:versionID="56bae4a1590c738411affd2177b54fbd">
  <xsd:schema xmlns:xsd="http://www.w3.org/2001/XMLSchema" xmlns:xs="http://www.w3.org/2001/XMLSchema" xmlns:p="http://schemas.microsoft.com/office/2006/metadata/properties" xmlns:ns2="7c5fcfb2-5db4-46f9-81ab-10aec9957980" xmlns:ns3="479ca1a7-049c-4076-aec2-820fd03ab299" targetNamespace="http://schemas.microsoft.com/office/2006/metadata/properties" ma:root="true" ma:fieldsID="fff4cf14336b9f926a48ea7aa3baf9ae" ns2:_="" ns3:_="">
    <xsd:import namespace="7c5fcfb2-5db4-46f9-81ab-10aec9957980"/>
    <xsd:import namespace="479ca1a7-049c-4076-aec2-820fd03ab2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5fcfb2-5db4-46f9-81ab-10aec9957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ca1a7-049c-4076-aec2-820fd03ab29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52ECF0-23FD-447F-8A53-0BFBD9EC1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F9C3DC-111C-4236-8D48-04B91E0B6604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479ca1a7-049c-4076-aec2-820fd03ab299"/>
    <ds:schemaRef ds:uri="http://schemas.microsoft.com/office/2006/metadata/properties"/>
    <ds:schemaRef ds:uri="http://purl.org/dc/dcmitype/"/>
    <ds:schemaRef ds:uri="7c5fcfb2-5db4-46f9-81ab-10aec9957980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0082679-7BB2-41C2-A7AA-151FF71D30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5fcfb2-5db4-46f9-81ab-10aec9957980"/>
    <ds:schemaRef ds:uri="479ca1a7-049c-4076-aec2-820fd03ab2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 simpel</Template>
  <TotalTime>0</TotalTime>
  <Words>178</Words>
  <Application>Microsoft Office PowerPoint</Application>
  <PresentationFormat>Benutzerdefiniert</PresentationFormat>
  <Paragraphs>43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Martel Sans</vt:lpstr>
      <vt:lpstr>Martel Sans Light</vt:lpstr>
      <vt:lpstr>Verdana</vt:lpstr>
      <vt:lpstr>Wingdings</vt:lpstr>
      <vt:lpstr>PowerPoint-Vorlage simpel</vt:lpstr>
      <vt:lpstr>Plus de médecine et  moins de bureaucratie!  Recueil d’idées «Réduction de la bureaucratie» Nom de ta clinique </vt:lpstr>
      <vt:lpstr>Aperçu des idées (solutions)  Réduction de la bureaucratie</vt:lpstr>
      <vt:lpstr>Fiche signalétique Mesures d’amélioration Nom du projet_____________________</vt:lpstr>
    </vt:vector>
  </TitlesOfParts>
  <Company>in4U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a1100_vhn</dc:creator>
  <cp:lastModifiedBy>François Egli</cp:lastModifiedBy>
  <cp:revision>311</cp:revision>
  <cp:lastPrinted>2020-06-16T14:34:13Z</cp:lastPrinted>
  <dcterms:created xsi:type="dcterms:W3CDTF">2013-04-23T06:14:12Z</dcterms:created>
  <dcterms:modified xsi:type="dcterms:W3CDTF">2023-05-01T08:37:31Z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0x0101007A8526981893FC4CA0C8E7062F47235A</vt:lpwstr>
  </property>
</Properties>
</file>